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57"/>
  </p:notesMasterIdLst>
  <p:handoutMasterIdLst>
    <p:handoutMasterId r:id="rId58"/>
  </p:handoutMasterIdLst>
  <p:sldIdLst>
    <p:sldId id="257" r:id="rId2"/>
    <p:sldId id="318" r:id="rId3"/>
    <p:sldId id="319" r:id="rId4"/>
    <p:sldId id="320"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290" r:id="rId30"/>
    <p:sldId id="291" r:id="rId31"/>
    <p:sldId id="292" r:id="rId32"/>
    <p:sldId id="293" r:id="rId33"/>
    <p:sldId id="294" r:id="rId34"/>
    <p:sldId id="295" r:id="rId35"/>
    <p:sldId id="296" r:id="rId36"/>
    <p:sldId id="297" r:id="rId37"/>
    <p:sldId id="347" r:id="rId38"/>
    <p:sldId id="348" r:id="rId39"/>
    <p:sldId id="349" r:id="rId40"/>
    <p:sldId id="350" r:id="rId41"/>
    <p:sldId id="302" r:id="rId42"/>
    <p:sldId id="303" r:id="rId43"/>
    <p:sldId id="352" r:id="rId44"/>
    <p:sldId id="305" r:id="rId45"/>
    <p:sldId id="306" r:id="rId46"/>
    <p:sldId id="307" r:id="rId47"/>
    <p:sldId id="308" r:id="rId48"/>
    <p:sldId id="309" r:id="rId49"/>
    <p:sldId id="354" r:id="rId50"/>
    <p:sldId id="355" r:id="rId51"/>
    <p:sldId id="312" r:id="rId52"/>
    <p:sldId id="314" r:id="rId53"/>
    <p:sldId id="315" r:id="rId54"/>
    <p:sldId id="316" r:id="rId55"/>
    <p:sldId id="317" r:id="rId5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59945" autoAdjust="0"/>
  </p:normalViewPr>
  <p:slideViewPr>
    <p:cSldViewPr>
      <p:cViewPr varScale="1">
        <p:scale>
          <a:sx n="68" d="100"/>
          <a:sy n="68" d="100"/>
        </p:scale>
        <p:origin x="2466" y="78"/>
      </p:cViewPr>
      <p:guideLst>
        <p:guide orient="horz" pos="912"/>
        <p:guide pos="3696"/>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100" d="100"/>
        <a:sy n="100" d="100"/>
      </p:scale>
      <p:origin x="0" y="0"/>
    </p:cViewPr>
  </p:sorterViewPr>
  <p:notesViewPr>
    <p:cSldViewPr>
      <p:cViewPr varScale="1">
        <p:scale>
          <a:sx n="83" d="100"/>
          <a:sy n="83" d="100"/>
        </p:scale>
        <p:origin x="-3792" y="-78"/>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1/11/2017</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ts val="40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400"/>
      </a:spcBef>
      <a:spcAft>
        <a:spcPts val="40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400"/>
      </a:spcBef>
      <a:spcAft>
        <a:spcPts val="40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400"/>
      </a:spcBef>
      <a:spcAft>
        <a:spcPts val="40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400"/>
      </a:spcBef>
      <a:spcAft>
        <a:spcPts val="40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ts val="400"/>
              </a:spcAft>
              <a:buClrTx/>
              <a:buSzPct val="90000"/>
              <a:buFont typeface="Courier New" pitchFamily="49" charset="0"/>
              <a:buChar char="o"/>
              <a:tabLst/>
              <a:defRPr/>
            </a:pPr>
            <a:r>
              <a:rPr lang="en-US" dirty="0" smtClean="0"/>
              <a:t> </a:t>
            </a:r>
            <a:r>
              <a:rPr lang="en-US" i="1" dirty="0" smtClean="0"/>
              <a:t>These slides were taken from a presentation developed primarily by Dr. David </a:t>
            </a:r>
            <a:r>
              <a:rPr lang="en-US" i="1" dirty="0" err="1" smtClean="0"/>
              <a:t>Chichester</a:t>
            </a:r>
            <a:r>
              <a:rPr lang="en-US" i="1" dirty="0" smtClean="0"/>
              <a:t>.  They were developed through a multi-institution collaboration with funding provided by the Global Threat Reduction Initiative specifically for export to other academic institutions to improve the nuclear security instruction provided as part of their undergraduate and graduate nuclear education programs.</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extLst>
      <p:ext uri="{BB962C8B-B14F-4D97-AF65-F5344CB8AC3E}">
        <p14:creationId xmlns:p14="http://schemas.microsoft.com/office/powerpoint/2010/main" val="120382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310743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What are visual</a:t>
            </a:r>
            <a:r>
              <a:rPr lang="en-US" b="1" baseline="0" dirty="0" smtClean="0"/>
              <a:t> inspections?</a:t>
            </a:r>
          </a:p>
          <a:p>
            <a:pPr lvl="1"/>
            <a:r>
              <a:rPr lang="en-US" baseline="0" dirty="0" smtClean="0"/>
              <a:t> They are straightforward, labor intensive, and expensive.</a:t>
            </a:r>
          </a:p>
          <a:p>
            <a:pPr lvl="1"/>
            <a:r>
              <a:rPr lang="en-US" baseline="0" dirty="0" smtClean="0"/>
              <a:t> They are perhaps the most commonly performed type of safeguard assessments.</a:t>
            </a:r>
          </a:p>
          <a:p>
            <a:pPr lvl="1"/>
            <a:r>
              <a:rPr lang="en-US" baseline="0" dirty="0" smtClean="0"/>
              <a:t> Visual observation by skilled and knowledgeable inspectors is a key part of safeguards.</a:t>
            </a:r>
          </a:p>
          <a:p>
            <a:pPr lvl="1"/>
            <a:r>
              <a:rPr lang="en-US" baseline="0" dirty="0" smtClean="0"/>
              <a:t> However, visual inspections are not foolproof and misdirection, obfuscation, concealment, and other methods of deception can limit the </a:t>
            </a:r>
            <a:r>
              <a:rPr lang="en-US" baseline="0" dirty="0" err="1" smtClean="0"/>
              <a:t>overal</a:t>
            </a:r>
            <a:r>
              <a:rPr lang="en-US" baseline="0" dirty="0" smtClean="0"/>
              <a:t> usefulness of visual inspections in many cases.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extLst>
      <p:ext uri="{BB962C8B-B14F-4D97-AF65-F5344CB8AC3E}">
        <p14:creationId xmlns:p14="http://schemas.microsoft.com/office/powerpoint/2010/main" val="1607273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Examples of simple counting:</a:t>
            </a:r>
          </a:p>
          <a:p>
            <a:pPr lvl="1"/>
            <a:r>
              <a:rPr lang="en-US" dirty="0" smtClean="0"/>
              <a:t> Fuel pins, rods, assemblies, canisters</a:t>
            </a:r>
          </a:p>
          <a:p>
            <a:pPr lvl="1"/>
            <a:r>
              <a:rPr lang="en-US" dirty="0" smtClean="0"/>
              <a:t> UF6 containers</a:t>
            </a:r>
          </a:p>
          <a:p>
            <a:pPr lvl="1"/>
            <a:r>
              <a:rPr lang="en-US" dirty="0" smtClean="0"/>
              <a:t> Waste storage containers</a:t>
            </a:r>
          </a:p>
          <a:p>
            <a:pPr lvl="1"/>
            <a:r>
              <a:rPr lang="en-US" dirty="0" smtClean="0"/>
              <a:t> Pipes, valves, </a:t>
            </a:r>
            <a:r>
              <a:rPr lang="en-US" dirty="0" err="1" smtClean="0"/>
              <a:t>etc</a:t>
            </a:r>
            <a:r>
              <a:rPr lang="is-IS" dirty="0" smtClean="0"/>
              <a: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extLst>
      <p:ext uri="{BB962C8B-B14F-4D97-AF65-F5344CB8AC3E}">
        <p14:creationId xmlns:p14="http://schemas.microsoft.com/office/powerpoint/2010/main" val="1026689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Nuclear processing facilities can be very complex.  </a:t>
            </a:r>
            <a:r>
              <a:rPr lang="en-US" b="1" dirty="0" smtClean="0"/>
              <a:t>Can you imagine trying to find a change in the facility shown to the right?</a:t>
            </a:r>
            <a:endParaRPr lang="en-US" dirty="0" smtClean="0"/>
          </a:p>
          <a:p>
            <a:r>
              <a:rPr lang="en-US" dirty="0" smtClean="0"/>
              <a:t> DIV confirms a facility is laid out to achieve the declared task(s)</a:t>
            </a:r>
            <a:r>
              <a:rPr lang="en-US" baseline="0" dirty="0" smtClean="0"/>
              <a:t> and nothing more.</a:t>
            </a:r>
          </a:p>
          <a:p>
            <a:r>
              <a:rPr lang="en-US" baseline="0" dirty="0" smtClean="0"/>
              <a:t> Next generation “change detection” tools can help identify modifications after the initial DIV.</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extLst>
      <p:ext uri="{BB962C8B-B14F-4D97-AF65-F5344CB8AC3E}">
        <p14:creationId xmlns:p14="http://schemas.microsoft.com/office/powerpoint/2010/main" val="247487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Date here shows changes in a facility and its equipment detected using the 3DLRFD (3DLR) system.</a:t>
            </a:r>
          </a:p>
          <a:p>
            <a:r>
              <a:rPr lang="en-US" dirty="0" smtClean="0"/>
              <a:t> The red points indicate objects that have shifted position beyond a set tolerance level</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extLst>
      <p:ext uri="{BB962C8B-B14F-4D97-AF65-F5344CB8AC3E}">
        <p14:creationId xmlns:p14="http://schemas.microsoft.com/office/powerpoint/2010/main" val="11633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a:t>
            </a:r>
            <a:r>
              <a:rPr lang="en-US" b="1" baseline="0" dirty="0" smtClean="0"/>
              <a:t> kinds of things is surveillance used to detect?</a:t>
            </a:r>
          </a:p>
          <a:p>
            <a:pPr lvl="1"/>
            <a:r>
              <a:rPr lang="en-US" b="0" baseline="0" dirty="0" smtClean="0"/>
              <a:t> Detect and/or confirm all movements of nuclear material and spend fuel containers</a:t>
            </a:r>
          </a:p>
          <a:p>
            <a:pPr lvl="1"/>
            <a:r>
              <a:rPr lang="en-US" b="0" baseline="0" dirty="0" smtClean="0"/>
              <a:t> Confirm that containment is maintained</a:t>
            </a:r>
          </a:p>
          <a:p>
            <a:pPr lvl="1"/>
            <a:r>
              <a:rPr lang="en-US" b="0" baseline="0" dirty="0" smtClean="0"/>
              <a:t> Confirm that information related to locations and quantities of nuclear material is valid</a:t>
            </a:r>
          </a:p>
          <a:p>
            <a:pPr lvl="1"/>
            <a:r>
              <a:rPr lang="en-US" b="0" baseline="0" dirty="0" smtClean="0"/>
              <a:t> Confirm IAEA devices are not tampered with</a:t>
            </a:r>
          </a:p>
          <a:p>
            <a:pPr lvl="1"/>
            <a:r>
              <a:rPr lang="en-US" b="0" baseline="0" dirty="0" smtClean="0"/>
              <a:t> Ensure the absence of undeclared operations</a:t>
            </a:r>
          </a:p>
          <a:p>
            <a:pPr lvl="1"/>
            <a:r>
              <a:rPr lang="en-US" b="0" baseline="0" dirty="0" smtClean="0"/>
              <a:t> Continuously monitor a specific activity for a short period of time</a:t>
            </a:r>
          </a:p>
          <a:p>
            <a:pPr lvl="0"/>
            <a:r>
              <a:rPr lang="en-US" b="0" baseline="0" dirty="0" smtClean="0"/>
              <a:t> As with nearly all safeguard instrumentation, the cameras used for monitoring and surveillance are specialized and custom made:</a:t>
            </a:r>
          </a:p>
          <a:p>
            <a:pPr lvl="1"/>
            <a:r>
              <a:rPr lang="en-US" b="0" baseline="0" dirty="0" smtClean="0"/>
              <a:t> Tamper resistant / tamper indicating</a:t>
            </a:r>
          </a:p>
          <a:p>
            <a:pPr lvl="1"/>
            <a:r>
              <a:rPr lang="en-US" b="0" baseline="0" dirty="0" smtClean="0"/>
              <a:t> Data authentication</a:t>
            </a:r>
          </a:p>
          <a:p>
            <a:pPr lvl="1"/>
            <a:r>
              <a:rPr lang="en-US" b="0" baseline="0" dirty="0" smtClean="0"/>
              <a:t> Self-powered</a:t>
            </a:r>
          </a:p>
          <a:p>
            <a:pPr lvl="1"/>
            <a:r>
              <a:rPr lang="en-US" b="0" baseline="0" dirty="0" smtClean="0"/>
              <a:t> Redundancy</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1058405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Red—not on the site diagram</a:t>
            </a:r>
          </a:p>
          <a:p>
            <a:r>
              <a:rPr lang="en-US" dirty="0" smtClean="0"/>
              <a:t> Maroon—temporary building</a:t>
            </a:r>
          </a:p>
          <a:p>
            <a:r>
              <a:rPr lang="en-US" baseline="0" dirty="0" smtClean="0"/>
              <a:t> Green—under constructing</a:t>
            </a:r>
          </a:p>
          <a:p>
            <a:r>
              <a:rPr lang="en-US" baseline="0" dirty="0" smtClean="0"/>
              <a:t> Purple—ducting</a:t>
            </a:r>
          </a:p>
          <a:p>
            <a:r>
              <a:rPr lang="en-US" baseline="0" dirty="0" smtClean="0"/>
              <a:t> Blue—support buildings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56242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extLst>
      <p:ext uri="{BB962C8B-B14F-4D97-AF65-F5344CB8AC3E}">
        <p14:creationId xmlns:p14="http://schemas.microsoft.com/office/powerpoint/2010/main" val="2616145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extLst>
      <p:ext uri="{BB962C8B-B14F-4D97-AF65-F5344CB8AC3E}">
        <p14:creationId xmlns:p14="http://schemas.microsoft.com/office/powerpoint/2010/main" val="785212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Many measurement</a:t>
            </a:r>
            <a:r>
              <a:rPr lang="en-US" baseline="0" dirty="0" smtClean="0"/>
              <a:t> opportunities exist within the entire nuclear fuel cycle including during mining, enrichment, fuel fabrication, spent fuel reprocessing, waste disposal, and all of the steps in between these processes.</a:t>
            </a:r>
          </a:p>
          <a:p>
            <a:r>
              <a:rPr lang="en-US" baseline="0" dirty="0" smtClean="0"/>
              <a:t> Traditional industrial control system measurements can be used for both process quality and safeguards.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127721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0" i="0" kern="1200" dirty="0" smtClean="0">
                <a:solidFill>
                  <a:schemeClr val="tx1"/>
                </a:solidFill>
                <a:effectLst/>
              </a:rPr>
              <a:t>IAEA Regular Budget for 2015</a:t>
            </a:r>
          </a:p>
          <a:p>
            <a:r>
              <a:rPr lang="en-US" b="0" i="0" kern="1200" dirty="0" smtClean="0">
                <a:solidFill>
                  <a:schemeClr val="tx1"/>
                </a:solidFill>
                <a:effectLst/>
              </a:rPr>
              <a:t> The IAEA Regular Budget for 2014 amounts to € 344 million. </a:t>
            </a:r>
          </a:p>
          <a:p>
            <a:r>
              <a:rPr lang="en-US" b="0" i="0" kern="1200" dirty="0" smtClean="0">
                <a:solidFill>
                  <a:schemeClr val="tx1"/>
                </a:solidFill>
                <a:effectLst/>
              </a:rPr>
              <a:t> The target for voluntary contributions to the Technical Co-operation Fund for 2014 is US $90 million.</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742269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 important</a:t>
            </a:r>
            <a:r>
              <a:rPr lang="en-US" baseline="0" dirty="0" smtClean="0"/>
              <a:t> safeguards challenge is to perform real-time process monitoring in aqueous reprocessing, which is a very hostile and challenging environment.</a:t>
            </a:r>
          </a:p>
          <a:p>
            <a:r>
              <a:rPr lang="en-US" baseline="0" dirty="0" smtClean="0"/>
              <a:t> Laser based UV/visible spectroscopy may help in this area by providing a non-contact method for assaying chemical species in solution.</a:t>
            </a:r>
          </a:p>
          <a:p>
            <a:r>
              <a:rPr lang="en-US" baseline="0" dirty="0" smtClean="0"/>
              <a:t> This plot shows the UV/Vis spectrum of UO2 (features at 403 nm and 426 nm) for varying nitric acid strengths.</a:t>
            </a:r>
          </a:p>
          <a:p>
            <a:pPr lvl="1"/>
            <a:r>
              <a:rPr lang="en-US" baseline="0" dirty="0" smtClean="0"/>
              <a:t> Data like this can be used to assay the uranyl concentration in aqueous processes in near real-time.</a:t>
            </a:r>
          </a:p>
          <a:p>
            <a:pPr lvl="1"/>
            <a:r>
              <a:rPr lang="en-US" baseline="0" dirty="0" smtClean="0"/>
              <a:t> Taken from “Fuel Cycle Separations Group: An Overview”</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extLst>
      <p:ext uri="{BB962C8B-B14F-4D97-AF65-F5344CB8AC3E}">
        <p14:creationId xmlns:p14="http://schemas.microsoft.com/office/powerpoint/2010/main" val="196666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More sophisticated optical inspection tools are under development, including a laser</a:t>
            </a:r>
            <a:r>
              <a:rPr lang="en-US" baseline="0" dirty="0" smtClean="0"/>
              <a:t> identification tool to detect signs of tampering and to be sure items are correctly labeled and have not been switched.</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extLst>
      <p:ext uri="{BB962C8B-B14F-4D97-AF65-F5344CB8AC3E}">
        <p14:creationId xmlns:p14="http://schemas.microsoft.com/office/powerpoint/2010/main" val="553445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is an example of detection of tampering with a storage drum using laser surface mapping.</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1852061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3679692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is the 1001 signature from?</a:t>
            </a:r>
          </a:p>
          <a:p>
            <a:pPr lvl="1"/>
            <a:r>
              <a:rPr lang="en-US" baseline="0" dirty="0" smtClean="0"/>
              <a:t> The decay of the daughter product </a:t>
            </a:r>
            <a:r>
              <a:rPr lang="en-US" baseline="30000" dirty="0" smtClean="0"/>
              <a:t>234m</a:t>
            </a:r>
            <a:r>
              <a:rPr lang="en-US" baseline="0" dirty="0" smtClean="0"/>
              <a:t>Pa</a:t>
            </a:r>
          </a:p>
          <a:p>
            <a:pPr lvl="0"/>
            <a:r>
              <a:rPr lang="en-US" baseline="0" dirty="0" smtClean="0"/>
              <a:t> Note these materials are dense so self-shielding is not negligible</a:t>
            </a:r>
          </a:p>
          <a:p>
            <a:pPr lvl="0"/>
            <a:r>
              <a:rPr lang="en-US" baseline="0" dirty="0" smtClean="0"/>
              <a:t> Taken from ”PANDA”</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1669307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Taken</a:t>
            </a:r>
            <a:r>
              <a:rPr lang="en-US" baseline="0" dirty="0" smtClean="0"/>
              <a:t> from PANDA</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163148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extLst>
      <p:ext uri="{BB962C8B-B14F-4D97-AF65-F5344CB8AC3E}">
        <p14:creationId xmlns:p14="http://schemas.microsoft.com/office/powerpoint/2010/main" val="2469724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 is Cherenkov radiation?</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extLst>
      <p:ext uri="{BB962C8B-B14F-4D97-AF65-F5344CB8AC3E}">
        <p14:creationId xmlns:p14="http://schemas.microsoft.com/office/powerpoint/2010/main" val="104315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extLst>
      <p:ext uri="{BB962C8B-B14F-4D97-AF65-F5344CB8AC3E}">
        <p14:creationId xmlns:p14="http://schemas.microsoft.com/office/powerpoint/2010/main" val="2683845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309927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 are the two types of diversion?</a:t>
            </a:r>
          </a:p>
          <a:p>
            <a:pPr lvl="1"/>
            <a:r>
              <a:rPr lang="en-US" b="0" dirty="0" smtClean="0"/>
              <a:t> Abrupt</a:t>
            </a:r>
            <a:r>
              <a:rPr lang="en-US" b="0" baseline="0" dirty="0" smtClean="0"/>
              <a:t> diversion—the immediate diversion of a SQ or greater in a short time (typically a conversion period, about 2 weeks to a month)</a:t>
            </a:r>
          </a:p>
          <a:p>
            <a:pPr lvl="1"/>
            <a:r>
              <a:rPr lang="en-US" b="0" baseline="0" dirty="0" smtClean="0"/>
              <a:t> Protracted diversion—the diversion of portions of a SQ over extended periods of time leading to a SQ or greater (typically an inventory period, about 6 months to a year)</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extLst>
      <p:ext uri="{BB962C8B-B14F-4D97-AF65-F5344CB8AC3E}">
        <p14:creationId xmlns:p14="http://schemas.microsoft.com/office/powerpoint/2010/main" val="686379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26367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4069882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3180925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extLst>
      <p:ext uri="{BB962C8B-B14F-4D97-AF65-F5344CB8AC3E}">
        <p14:creationId xmlns:p14="http://schemas.microsoft.com/office/powerpoint/2010/main" val="2463654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extLst>
      <p:ext uri="{BB962C8B-B14F-4D97-AF65-F5344CB8AC3E}">
        <p14:creationId xmlns:p14="http://schemas.microsoft.com/office/powerpoint/2010/main" val="11189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extLst>
      <p:ext uri="{BB962C8B-B14F-4D97-AF65-F5344CB8AC3E}">
        <p14:creationId xmlns:p14="http://schemas.microsoft.com/office/powerpoint/2010/main" val="1736424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extLst>
      <p:ext uri="{BB962C8B-B14F-4D97-AF65-F5344CB8AC3E}">
        <p14:creationId xmlns:p14="http://schemas.microsoft.com/office/powerpoint/2010/main" val="931854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What is calorimetry?</a:t>
            </a:r>
          </a:p>
          <a:p>
            <a:pPr lvl="1"/>
            <a:r>
              <a:rPr lang="en-US" b="0" dirty="0" smtClean="0"/>
              <a:t> A measurement of the thermal power of a sample.</a:t>
            </a:r>
          </a:p>
          <a:p>
            <a:pPr lvl="1"/>
            <a:r>
              <a:rPr lang="en-US" b="0" dirty="0" smtClean="0"/>
              <a:t> Calorimetry can be used to quantify</a:t>
            </a:r>
            <a:r>
              <a:rPr lang="en-US" b="0" baseline="0" dirty="0" smtClean="0"/>
              <a:t> the mass of plutonium when additional details about the relative fraction of different plutonium isotopes is known.</a:t>
            </a:r>
          </a:p>
          <a:p>
            <a:pPr lvl="0"/>
            <a:r>
              <a:rPr lang="en-US" b="0" baseline="0" dirty="0" smtClean="0"/>
              <a:t> From “Non Destructive Assay” esarda2.jrc.it/</a:t>
            </a:r>
            <a:r>
              <a:rPr lang="en-US" b="0" baseline="0" dirty="0" err="1" smtClean="0"/>
              <a:t>internal_activities</a:t>
            </a:r>
            <a:r>
              <a:rPr lang="en-US" b="0" baseline="0" dirty="0" smtClean="0"/>
              <a:t>/WC-MC/Web-Courses/07-NDA-Peerani.pdf</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extLst>
      <p:ext uri="{BB962C8B-B14F-4D97-AF65-F5344CB8AC3E}">
        <p14:creationId xmlns:p14="http://schemas.microsoft.com/office/powerpoint/2010/main" val="1746065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2319075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How does it work?</a:t>
            </a:r>
          </a:p>
          <a:p>
            <a:pPr lvl="1"/>
            <a:r>
              <a:rPr lang="en-US" dirty="0" smtClean="0"/>
              <a:t> First, the empty calorimeter is heated and the power required to maintain a particular equilibrium temperature level</a:t>
            </a:r>
            <a:r>
              <a:rPr lang="en-US" baseline="0" dirty="0" smtClean="0"/>
              <a:t> is determined (pink line).</a:t>
            </a:r>
          </a:p>
          <a:p>
            <a:pPr lvl="1"/>
            <a:r>
              <a:rPr lang="en-US" baseline="0" dirty="0" smtClean="0"/>
              <a:t> Then a self-heating sample is placed inside the calorimeter and the new power level needed to maintain the same </a:t>
            </a:r>
            <a:r>
              <a:rPr lang="en-US" baseline="0" dirty="0" err="1" smtClean="0"/>
              <a:t>equiplibrium</a:t>
            </a:r>
            <a:r>
              <a:rPr lang="en-US" baseline="0" dirty="0" smtClean="0"/>
              <a:t> temperature is determined (blue line)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344701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 is destructive analysis?</a:t>
            </a:r>
          </a:p>
          <a:p>
            <a:pPr lvl="1"/>
            <a:r>
              <a:rPr lang="en-US" b="0" dirty="0" smtClean="0"/>
              <a:t> DA involves quantitative radiochemistry and nuclear chemistry methods for determining the elemental composition, elemental assay, or isotopic composition of a sample.</a:t>
            </a:r>
          </a:p>
          <a:p>
            <a:pPr lvl="0"/>
            <a:r>
              <a:rPr lang="en-US" b="0" dirty="0" smtClean="0"/>
              <a:t> As suggested by the name, in DA all or part of the sample is consumed in analysis</a:t>
            </a:r>
          </a:p>
          <a:p>
            <a:pPr lvl="1"/>
            <a:r>
              <a:rPr lang="en-US" b="0" dirty="0" smtClean="0"/>
              <a:t> In most cases, the material analyzed cannot be recovered (e.g. it is </a:t>
            </a:r>
            <a:r>
              <a:rPr lang="en-US" b="0" dirty="0" err="1" smtClean="0"/>
              <a:t>volatalized</a:t>
            </a:r>
            <a:r>
              <a:rPr lang="en-US" b="0" dirty="0" smtClean="0"/>
              <a:t>)</a:t>
            </a:r>
          </a:p>
          <a:p>
            <a:pPr lvl="1"/>
            <a:r>
              <a:rPr lang="en-US" b="0" baseline="0" dirty="0" smtClean="0"/>
              <a:t> DA irreversibly alters the physical structure of a sample</a:t>
            </a:r>
          </a:p>
          <a:p>
            <a:pPr lvl="2"/>
            <a:r>
              <a:rPr lang="en-US" b="0" baseline="0" dirty="0" smtClean="0"/>
              <a:t> e.g. Dissolved or </a:t>
            </a:r>
            <a:r>
              <a:rPr lang="en-US" b="0" baseline="0" dirty="0" err="1" smtClean="0"/>
              <a:t>radiochemically</a:t>
            </a:r>
            <a:r>
              <a:rPr lang="en-US" b="0" baseline="0" dirty="0" smtClean="0"/>
              <a:t> purified</a:t>
            </a:r>
            <a:endParaRPr lang="en-US" b="0" dirty="0" smtClean="0"/>
          </a:p>
          <a:p>
            <a:pPr lvl="0"/>
            <a:r>
              <a:rPr lang="en-US" b="0" baseline="0" dirty="0" smtClean="0"/>
              <a:t> Destructive analysis does not necessarily result in the loss of important sample attributes in the remaining materials</a:t>
            </a:r>
          </a:p>
          <a:p>
            <a:pPr lvl="1"/>
            <a:r>
              <a:rPr lang="en-US" b="0" baseline="0" dirty="0" smtClean="0"/>
              <a:t> Analysis may be separated from a matrix but isotopic composition, elemental impurity characteristics may still be preserved</a:t>
            </a:r>
          </a:p>
          <a:p>
            <a:pPr lvl="1"/>
            <a:r>
              <a:rPr lang="en-US" b="0" baseline="0" dirty="0" smtClean="0"/>
              <a:t> DA techniques are remarkably sensitive, often only very small samples are needed</a:t>
            </a:r>
          </a:p>
          <a:p>
            <a:pPr lvl="0"/>
            <a:r>
              <a:rPr lang="en-US" b="0" baseline="0" dirty="0" smtClean="0"/>
              <a:t>Information on destructive analysis techniques presented here has been adapted from “Destructive Analysis Techniques for Safeguards,” Stephen </a:t>
            </a:r>
            <a:r>
              <a:rPr lang="en-US" b="0" baseline="0" dirty="0" err="1" smtClean="0"/>
              <a:t>LaMont</a:t>
            </a:r>
            <a:r>
              <a:rPr lang="en-US" b="0" baseline="0" dirty="0" smtClean="0"/>
              <a:t> et al, LANL (2009)</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extLst>
      <p:ext uri="{BB962C8B-B14F-4D97-AF65-F5344CB8AC3E}">
        <p14:creationId xmlns:p14="http://schemas.microsoft.com/office/powerpoint/2010/main" val="1503544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2986350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144461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2760785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2529602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43</a:t>
            </a:fld>
            <a:endParaRPr lang="en-US" dirty="0"/>
          </a:p>
        </p:txBody>
      </p:sp>
    </p:spTree>
    <p:extLst>
      <p:ext uri="{BB962C8B-B14F-4D97-AF65-F5344CB8AC3E}">
        <p14:creationId xmlns:p14="http://schemas.microsoft.com/office/powerpoint/2010/main" val="3708719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44</a:t>
            </a:fld>
            <a:endParaRPr lang="en-US" dirty="0"/>
          </a:p>
        </p:txBody>
      </p:sp>
    </p:spTree>
    <p:extLst>
      <p:ext uri="{BB962C8B-B14F-4D97-AF65-F5344CB8AC3E}">
        <p14:creationId xmlns:p14="http://schemas.microsoft.com/office/powerpoint/2010/main" val="3729494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45</a:t>
            </a:fld>
            <a:endParaRPr lang="en-US" dirty="0"/>
          </a:p>
        </p:txBody>
      </p:sp>
    </p:spTree>
    <p:extLst>
      <p:ext uri="{BB962C8B-B14F-4D97-AF65-F5344CB8AC3E}">
        <p14:creationId xmlns:p14="http://schemas.microsoft.com/office/powerpoint/2010/main" val="2137041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46</a:t>
            </a:fld>
            <a:endParaRPr lang="en-US" dirty="0"/>
          </a:p>
        </p:txBody>
      </p:sp>
    </p:spTree>
    <p:extLst>
      <p:ext uri="{BB962C8B-B14F-4D97-AF65-F5344CB8AC3E}">
        <p14:creationId xmlns:p14="http://schemas.microsoft.com/office/powerpoint/2010/main" val="2983482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47</a:t>
            </a:fld>
            <a:endParaRPr lang="en-US" dirty="0"/>
          </a:p>
        </p:txBody>
      </p:sp>
    </p:spTree>
    <p:extLst>
      <p:ext uri="{BB962C8B-B14F-4D97-AF65-F5344CB8AC3E}">
        <p14:creationId xmlns:p14="http://schemas.microsoft.com/office/powerpoint/2010/main" val="965556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48</a:t>
            </a:fld>
            <a:endParaRPr lang="en-US" dirty="0"/>
          </a:p>
        </p:txBody>
      </p:sp>
    </p:spTree>
    <p:extLst>
      <p:ext uri="{BB962C8B-B14F-4D97-AF65-F5344CB8AC3E}">
        <p14:creationId xmlns:p14="http://schemas.microsoft.com/office/powerpoint/2010/main" val="40480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extLst>
      <p:ext uri="{BB962C8B-B14F-4D97-AF65-F5344CB8AC3E}">
        <p14:creationId xmlns:p14="http://schemas.microsoft.com/office/powerpoint/2010/main" val="1160428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 </a:t>
            </a:r>
            <a:r>
              <a:rPr lang="en-US" b="1" dirty="0" smtClean="0"/>
              <a:t>Precision and Sensitivity</a:t>
            </a:r>
          </a:p>
          <a:p>
            <a:pPr lvl="1"/>
            <a:r>
              <a:rPr lang="en-US" dirty="0" smtClean="0"/>
              <a:t> DA measurements</a:t>
            </a:r>
            <a:r>
              <a:rPr lang="en-US" baseline="0" dirty="0" smtClean="0"/>
              <a:t> can achieve extreme levels of sensitivity and precision but often require more time and are more costly than NDA techniques</a:t>
            </a:r>
            <a:endParaRPr lang="en-US" dirty="0" smtClean="0"/>
          </a:p>
          <a:p>
            <a:r>
              <a:rPr lang="en-US" b="1" baseline="0" dirty="0" smtClean="0"/>
              <a:t> </a:t>
            </a:r>
            <a:r>
              <a:rPr lang="en-US" b="1" dirty="0" smtClean="0"/>
              <a:t>The primary challenges with current implementation of DA and NDA safeguards are information overload and increases in material throughputs at facilities without commensurate reductions in inventory uncertainties.</a:t>
            </a:r>
            <a:endParaRPr lang="en-US" b="0" dirty="0" smtClean="0"/>
          </a:p>
          <a:p>
            <a:pPr lvl="1"/>
            <a:r>
              <a:rPr lang="en-US" b="0" baseline="0" dirty="0" smtClean="0"/>
              <a:t> Everyday across the world hundreds of samples are collected for DA, hundreds / thousands of TV cameras are streaming data from facilities, and many NDA systems undergo evaluation for anomalies, alarms and signs of tampering</a:t>
            </a:r>
          </a:p>
          <a:p>
            <a:pPr lvl="1"/>
            <a:r>
              <a:rPr lang="en-US" b="0" baseline="0" dirty="0" smtClean="0"/>
              <a:t> IAEA staff are inundate with information—what will be the consequence of world-wide nuclear power expansion on the international safeguards regime?</a:t>
            </a:r>
          </a:p>
          <a:p>
            <a:pPr lvl="0"/>
            <a:r>
              <a:rPr lang="en-US" b="0" baseline="0" dirty="0" smtClean="0"/>
              <a:t> El </a:t>
            </a:r>
            <a:r>
              <a:rPr lang="en-US" b="0" baseline="0" dirty="0" err="1" smtClean="0"/>
              <a:t>Baradei</a:t>
            </a:r>
            <a:r>
              <a:rPr lang="en-US" b="0" baseline="0" dirty="0" smtClean="0"/>
              <a:t> in the Washington Post, 14 June 2006:</a:t>
            </a:r>
          </a:p>
          <a:p>
            <a:pPr lvl="1"/>
            <a:r>
              <a:rPr lang="en-US" b="0" baseline="0" dirty="0" smtClean="0"/>
              <a:t> “In regard to nuclear proliferation and arms control, the fundamental problem is clear: Either we begin finding creative, outside-the-box solutions or the international nuclear safeguards regime will become obsolete.”</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49</a:t>
            </a:fld>
            <a:endParaRPr lang="en-US" dirty="0"/>
          </a:p>
        </p:txBody>
      </p:sp>
    </p:spTree>
    <p:extLst>
      <p:ext uri="{BB962C8B-B14F-4D97-AF65-F5344CB8AC3E}">
        <p14:creationId xmlns:p14="http://schemas.microsoft.com/office/powerpoint/2010/main" val="467563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50</a:t>
            </a:fld>
            <a:endParaRPr lang="en-US" dirty="0"/>
          </a:p>
        </p:txBody>
      </p:sp>
    </p:spTree>
    <p:extLst>
      <p:ext uri="{BB962C8B-B14F-4D97-AF65-F5344CB8AC3E}">
        <p14:creationId xmlns:p14="http://schemas.microsoft.com/office/powerpoint/2010/main" val="3687392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51</a:t>
            </a:fld>
            <a:endParaRPr lang="en-US" dirty="0"/>
          </a:p>
        </p:txBody>
      </p:sp>
    </p:spTree>
    <p:extLst>
      <p:ext uri="{BB962C8B-B14F-4D97-AF65-F5344CB8AC3E}">
        <p14:creationId xmlns:p14="http://schemas.microsoft.com/office/powerpoint/2010/main" val="1099201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52</a:t>
            </a:fld>
            <a:endParaRPr lang="en-US" dirty="0"/>
          </a:p>
        </p:txBody>
      </p:sp>
    </p:spTree>
    <p:extLst>
      <p:ext uri="{BB962C8B-B14F-4D97-AF65-F5344CB8AC3E}">
        <p14:creationId xmlns:p14="http://schemas.microsoft.com/office/powerpoint/2010/main" val="4236576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53</a:t>
            </a:fld>
            <a:endParaRPr lang="en-US" dirty="0"/>
          </a:p>
        </p:txBody>
      </p:sp>
    </p:spTree>
    <p:extLst>
      <p:ext uri="{BB962C8B-B14F-4D97-AF65-F5344CB8AC3E}">
        <p14:creationId xmlns:p14="http://schemas.microsoft.com/office/powerpoint/2010/main" val="1924049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54</a:t>
            </a:fld>
            <a:endParaRPr lang="en-US" dirty="0"/>
          </a:p>
        </p:txBody>
      </p:sp>
    </p:spTree>
    <p:extLst>
      <p:ext uri="{BB962C8B-B14F-4D97-AF65-F5344CB8AC3E}">
        <p14:creationId xmlns:p14="http://schemas.microsoft.com/office/powerpoint/2010/main" val="1953535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precision</a:t>
            </a:r>
            <a:r>
              <a:rPr lang="en-US" baseline="0" dirty="0" smtClean="0"/>
              <a:t> of DA measurements is usually much better than with non-destructive assay (NDA) methods</a:t>
            </a:r>
          </a:p>
          <a:p>
            <a:pPr lvl="1"/>
            <a:r>
              <a:rPr lang="en-US" baseline="0" dirty="0" smtClean="0"/>
              <a:t> Matrix effects can be eliminated or corrected</a:t>
            </a:r>
          </a:p>
          <a:p>
            <a:pPr lvl="1"/>
            <a:r>
              <a:rPr lang="en-US" baseline="0" dirty="0" smtClean="0"/>
              <a:t> Interferences can be removed</a:t>
            </a:r>
          </a:p>
          <a:p>
            <a:pPr lvl="0"/>
            <a:r>
              <a:rPr lang="en-US" dirty="0" smtClean="0"/>
              <a:t> Assay detection</a:t>
            </a:r>
            <a:r>
              <a:rPr lang="en-US" baseline="0" dirty="0" smtClean="0"/>
              <a:t> limits of DA measurements are usually lower than with NDA methods</a:t>
            </a:r>
          </a:p>
          <a:p>
            <a:pPr lvl="1"/>
            <a:r>
              <a:rPr lang="en-US" baseline="0" dirty="0" smtClean="0"/>
              <a:t> DA can generally eliminate background signals from the matrix / measurements</a:t>
            </a:r>
          </a:p>
          <a:p>
            <a:pPr lvl="1"/>
            <a:r>
              <a:rPr lang="en-US" baseline="0" dirty="0" smtClean="0"/>
              <a:t> DA techniques are generally more sensitive because of the basic method (e.g. atom counting vs activity counting)</a:t>
            </a:r>
          </a:p>
          <a:p>
            <a:pPr lvl="0"/>
            <a:r>
              <a:rPr lang="en-US" baseline="0" dirty="0" smtClean="0"/>
              <a:t> TIMS—Thermal Ionization Mass Spectrometry shown here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extLst>
      <p:ext uri="{BB962C8B-B14F-4D97-AF65-F5344CB8AC3E}">
        <p14:creationId xmlns:p14="http://schemas.microsoft.com/office/powerpoint/2010/main" val="576851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Why are DA measurements </a:t>
            </a:r>
            <a:r>
              <a:rPr lang="en-US" b="1" i="1" dirty="0" smtClean="0"/>
              <a:t>typically</a:t>
            </a:r>
            <a:r>
              <a:rPr lang="en-US" b="1" dirty="0" smtClean="0"/>
              <a:t> more labor intensive than NDA measurements?</a:t>
            </a:r>
          </a:p>
          <a:p>
            <a:pPr lvl="1"/>
            <a:r>
              <a:rPr lang="en-US" dirty="0" smtClean="0"/>
              <a:t> Sample preparation can take days to complete</a:t>
            </a:r>
          </a:p>
          <a:p>
            <a:pPr lvl="1"/>
            <a:r>
              <a:rPr lang="en-US" dirty="0" smtClean="0"/>
              <a:t> Legal “Chain of Custody” controls are difficult</a:t>
            </a:r>
          </a:p>
          <a:p>
            <a:pPr lvl="1"/>
            <a:r>
              <a:rPr lang="en-US" dirty="0" smtClean="0"/>
              <a:t> Off-site sample processing (shipment to Vienna) can</a:t>
            </a:r>
            <a:r>
              <a:rPr lang="en-US" baseline="0" dirty="0" smtClean="0"/>
              <a:t> delay results by months.</a:t>
            </a:r>
            <a:endParaRPr lang="en-US" dirty="0" smtClean="0"/>
          </a:p>
          <a:p>
            <a:r>
              <a:rPr lang="en-US" b="1" dirty="0" smtClean="0"/>
              <a:t> How does preparation of DA samples introduce opportunities for error?</a:t>
            </a:r>
          </a:p>
          <a:p>
            <a:pPr lvl="1"/>
            <a:r>
              <a:rPr lang="en-US" dirty="0" smtClean="0"/>
              <a:t> Careful attention must be given to avoid cross-contamination of samples</a:t>
            </a:r>
          </a:p>
          <a:p>
            <a:r>
              <a:rPr lang="en-US" b="1" dirty="0" smtClean="0"/>
              <a:t> Why are DA analysis methods more expensive than many NDA techniques?</a:t>
            </a:r>
          </a:p>
          <a:p>
            <a:pPr lvl="1"/>
            <a:r>
              <a:rPr lang="en-US" dirty="0" smtClean="0"/>
              <a:t> Specialized</a:t>
            </a:r>
            <a:r>
              <a:rPr lang="en-US" baseline="0" dirty="0" smtClean="0"/>
              <a:t> instruments and facilities can be very expensive.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extLst>
      <p:ext uri="{BB962C8B-B14F-4D97-AF65-F5344CB8AC3E}">
        <p14:creationId xmlns:p14="http://schemas.microsoft.com/office/powerpoint/2010/main" val="179677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66274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Sample collections:</a:t>
            </a:r>
          </a:p>
          <a:p>
            <a:pPr lvl="1"/>
            <a:r>
              <a:rPr lang="en-US" dirty="0" smtClean="0"/>
              <a:t> Collect environmental sample (swipe)</a:t>
            </a:r>
          </a:p>
          <a:p>
            <a:pPr lvl="1"/>
            <a:r>
              <a:rPr lang="en-US" dirty="0" smtClean="0"/>
              <a:t> NDA gamma spectroscopy</a:t>
            </a:r>
          </a:p>
          <a:p>
            <a:pPr lvl="1"/>
            <a:r>
              <a:rPr lang="en-US" dirty="0" smtClean="0"/>
              <a:t> Uranium assay by ICP-MS or ID TIMS </a:t>
            </a:r>
            <a:r>
              <a:rPr lang="en-US" dirty="0" err="1" smtClean="0"/>
              <a:t>isotopics</a:t>
            </a:r>
            <a:r>
              <a:rPr lang="en-US" dirty="0" smtClean="0"/>
              <a:t> by TIMS</a:t>
            </a:r>
          </a:p>
          <a:p>
            <a:pPr lvl="1"/>
            <a:r>
              <a:rPr lang="en-US" baseline="0" dirty="0" smtClean="0"/>
              <a:t> Plutonium assay and </a:t>
            </a:r>
            <a:r>
              <a:rPr lang="en-US" baseline="0" dirty="0" err="1" smtClean="0"/>
              <a:t>isotopics</a:t>
            </a:r>
            <a:r>
              <a:rPr lang="en-US" baseline="0" dirty="0" smtClean="0"/>
              <a:t> by ID TIMS</a:t>
            </a:r>
          </a:p>
          <a:p>
            <a:pPr lvl="0"/>
            <a:r>
              <a:rPr lang="en-US" baseline="0" dirty="0" smtClean="0"/>
              <a:t> Rigorous QA program</a:t>
            </a:r>
          </a:p>
          <a:p>
            <a:pPr lvl="1"/>
            <a:r>
              <a:rPr lang="en-US" baseline="0" dirty="0" smtClean="0"/>
              <a:t> Process blanks with each set of samples</a:t>
            </a:r>
          </a:p>
          <a:p>
            <a:pPr lvl="1"/>
            <a:r>
              <a:rPr lang="en-US" baseline="0" dirty="0" smtClean="0"/>
              <a:t> Blind QC samples analyzed at least once per year</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185654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648200" y="1726551"/>
            <a:ext cx="4191000" cy="3900581"/>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Safeguards: Destructive and Nondestructive Analysis</a:t>
            </a:r>
          </a:p>
          <a:p>
            <a:pPr algn="ctr" eaLnBrk="0" fontAlgn="auto" hangingPunct="0">
              <a:spcBef>
                <a:spcPts val="0"/>
              </a:spcBef>
              <a:spcAft>
                <a:spcPts val="0"/>
              </a:spcAft>
              <a:defRPr/>
            </a:pPr>
            <a:endParaRPr lang="en-US" sz="3600" b="1" kern="0" dirty="0" smtClean="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r>
              <a:rPr lang="en-US" sz="2400" b="1" kern="0" dirty="0" smtClean="0">
                <a:effectLst>
                  <a:outerShdw blurRad="38100" dist="38100" dir="2700000" algn="tl">
                    <a:srgbClr val="C0C0C0"/>
                  </a:outerShdw>
                </a:effectLst>
                <a:latin typeface="Calibri" pitchFamily="34" charset="0"/>
                <a:cs typeface="+mn-cs"/>
              </a:rPr>
              <a:t>Lt Col Fee</a:t>
            </a:r>
            <a:endParaRPr lang="en-US" sz="2400" b="1" kern="0" dirty="0">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a:solidFill>
                <a:sysClr val="windowText" lastClr="000000"/>
              </a:solidFill>
              <a:effectLst>
                <a:outerShdw blurRad="38100" dist="38100" dir="2700000" algn="tl">
                  <a:srgbClr val="C0C0C0"/>
                </a:outerShdw>
              </a:effectLst>
              <a:cs typeface="+mn-cs"/>
            </a:endParaRPr>
          </a:p>
        </p:txBody>
      </p:sp>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331788" y="21383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1936750" y="20510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NDA: A Broad Definition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9</a:t>
            </a:fld>
            <a:endParaRPr lang="en-US" dirty="0"/>
          </a:p>
        </p:txBody>
      </p:sp>
      <p:pic>
        <p:nvPicPr>
          <p:cNvPr id="5" name="Picture 4" descr="99 GTRI_SAFEGUARDS_LECTURE_2__Page_13.jpg"/>
          <p:cNvPicPr>
            <a:picLocks noGrp="1" noChangeAspect="1"/>
          </p:cNvPicPr>
          <p:nvPr isPhoto="1"/>
        </p:nvPicPr>
        <p:blipFill rotWithShape="1">
          <a:blip r:embed="rId3" cstate="print">
            <a:lum/>
          </a:blip>
          <a:srcRect l="6225" t="16667" r="5348" b="14444"/>
          <a:stretch/>
        </p:blipFill>
        <p:spPr>
          <a:xfrm>
            <a:off x="204742" y="1340224"/>
            <a:ext cx="8786858" cy="5289176"/>
          </a:xfrm>
          <a:prstGeom prst="rect">
            <a:avLst/>
          </a:prstGeom>
          <a:noFill/>
          <a:ln>
            <a:noFill/>
          </a:ln>
        </p:spPr>
      </p:pic>
    </p:spTree>
    <p:extLst>
      <p:ext uri="{BB962C8B-B14F-4D97-AF65-F5344CB8AC3E}">
        <p14:creationId xmlns:p14="http://schemas.microsoft.com/office/powerpoint/2010/main" val="849091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Inspections</a:t>
            </a:r>
            <a:endParaRPr lang="en-US" dirty="0"/>
          </a:p>
        </p:txBody>
      </p:sp>
      <p:sp>
        <p:nvSpPr>
          <p:cNvPr id="3" name="Content Placeholder 2"/>
          <p:cNvSpPr>
            <a:spLocks noGrp="1"/>
          </p:cNvSpPr>
          <p:nvPr>
            <p:ph idx="1"/>
          </p:nvPr>
        </p:nvSpPr>
        <p:spPr/>
        <p:txBody>
          <a:bodyPr/>
          <a:lstStyle/>
          <a:p>
            <a:r>
              <a:rPr lang="en-US" dirty="0" smtClean="0"/>
              <a:t>What are they?</a:t>
            </a:r>
          </a:p>
          <a:p>
            <a:r>
              <a:rPr lang="en-US" dirty="0" smtClean="0"/>
              <a:t>This photo was taken in the Iraqi desert after the 1991 Gulf War.  It shows inspectors examining a component of an EMIS which was part of a covert Uranium enrichment program unknown prior to the war</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10</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753402" y="2971800"/>
            <a:ext cx="5713395" cy="3878036"/>
          </a:xfrm>
          <a:prstGeom prst="rect">
            <a:avLst/>
          </a:prstGeom>
          <a:noFill/>
          <a:ln>
            <a:noFill/>
          </a:ln>
        </p:spPr>
      </p:pic>
    </p:spTree>
    <p:extLst>
      <p:ext uri="{BB962C8B-B14F-4D97-AF65-F5344CB8AC3E}">
        <p14:creationId xmlns:p14="http://schemas.microsoft.com/office/powerpoint/2010/main" val="101329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Counting</a:t>
            </a:r>
            <a:endParaRPr lang="en-US" dirty="0"/>
          </a:p>
        </p:txBody>
      </p:sp>
      <p:sp>
        <p:nvSpPr>
          <p:cNvPr id="3" name="Content Placeholder 2"/>
          <p:cNvSpPr>
            <a:spLocks noGrp="1"/>
          </p:cNvSpPr>
          <p:nvPr>
            <p:ph idx="1"/>
          </p:nvPr>
        </p:nvSpPr>
        <p:spPr/>
        <p:txBody>
          <a:bodyPr/>
          <a:lstStyle/>
          <a:p>
            <a:r>
              <a:rPr lang="en-US" dirty="0" smtClean="0"/>
              <a:t>Can you provide some examples of simple counting (i.e. what kinds of things might you count)?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11</a:t>
            </a:fld>
            <a:endParaRPr lang="en-US" dirty="0"/>
          </a:p>
        </p:txBody>
      </p:sp>
    </p:spTree>
    <p:extLst>
      <p:ext uri="{BB962C8B-B14F-4D97-AF65-F5344CB8AC3E}">
        <p14:creationId xmlns:p14="http://schemas.microsoft.com/office/powerpoint/2010/main" val="57553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Information Verification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12</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81464" y="1295898"/>
            <a:ext cx="8867776" cy="4342404"/>
          </a:xfrm>
          <a:prstGeom prst="rect">
            <a:avLst/>
          </a:prstGeom>
          <a:noFill/>
          <a:ln>
            <a:noFill/>
          </a:ln>
        </p:spPr>
      </p:pic>
    </p:spTree>
    <p:extLst>
      <p:ext uri="{BB962C8B-B14F-4D97-AF65-F5344CB8AC3E}">
        <p14:creationId xmlns:p14="http://schemas.microsoft.com/office/powerpoint/2010/main" val="155399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 Example</a:t>
            </a:r>
            <a:endParaRPr lang="en-US" dirty="0"/>
          </a:p>
        </p:txBody>
      </p:sp>
      <p:sp>
        <p:nvSpPr>
          <p:cNvPr id="3" name="Content Placeholder 2"/>
          <p:cNvSpPr>
            <a:spLocks noGrp="1"/>
          </p:cNvSpPr>
          <p:nvPr>
            <p:ph idx="1"/>
          </p:nvPr>
        </p:nvSpPr>
        <p:spPr/>
        <p:txBody>
          <a:bodyPr/>
          <a:lstStyle/>
          <a:p>
            <a:r>
              <a:rPr lang="en-US" dirty="0" smtClean="0"/>
              <a:t>Technology sure can make life easier</a:t>
            </a:r>
            <a:r>
              <a:rPr lang="is-IS" dirty="0" smtClean="0"/>
              <a: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13</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48091" y="2668524"/>
            <a:ext cx="7924801" cy="3273552"/>
          </a:xfrm>
          <a:prstGeom prst="rect">
            <a:avLst/>
          </a:prstGeom>
          <a:noFill/>
          <a:ln>
            <a:noFill/>
          </a:ln>
        </p:spPr>
      </p:pic>
    </p:spTree>
    <p:extLst>
      <p:ext uri="{BB962C8B-B14F-4D97-AF65-F5344CB8AC3E}">
        <p14:creationId xmlns:p14="http://schemas.microsoft.com/office/powerpoint/2010/main" val="17372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Surveillance Cameras</a:t>
            </a:r>
            <a:endParaRPr lang="en-US" dirty="0"/>
          </a:p>
        </p:txBody>
      </p:sp>
      <p:sp>
        <p:nvSpPr>
          <p:cNvPr id="3" name="Content Placeholder 2"/>
          <p:cNvSpPr>
            <a:spLocks noGrp="1"/>
          </p:cNvSpPr>
          <p:nvPr>
            <p:ph idx="1"/>
          </p:nvPr>
        </p:nvSpPr>
        <p:spPr/>
        <p:txBody>
          <a:bodyPr/>
          <a:lstStyle/>
          <a:p>
            <a:r>
              <a:rPr lang="en-US" dirty="0" smtClean="0"/>
              <a:t>Current IAEA surveillance systems are based on the DCM14 digital camera module.  Capabilities / characteristics:</a:t>
            </a:r>
          </a:p>
          <a:p>
            <a:pPr lvl="1"/>
            <a:r>
              <a:rPr lang="en-US" dirty="0" smtClean="0"/>
              <a:t>Scene change detection</a:t>
            </a:r>
          </a:p>
          <a:p>
            <a:pPr lvl="1"/>
            <a:r>
              <a:rPr lang="en-US" dirty="0" smtClean="0"/>
              <a:t>Image compression</a:t>
            </a:r>
          </a:p>
          <a:p>
            <a:pPr lvl="1"/>
            <a:r>
              <a:rPr lang="en-US" dirty="0" smtClean="0"/>
              <a:t>Image/Data authentication &amp; encryption</a:t>
            </a:r>
          </a:p>
          <a:p>
            <a:pPr lvl="1"/>
            <a:r>
              <a:rPr lang="en-US" dirty="0" smtClean="0"/>
              <a:t>Power management &amp; battery back-up</a:t>
            </a:r>
          </a:p>
          <a:p>
            <a:pPr lvl="1"/>
            <a:r>
              <a:rPr lang="en-US" dirty="0" smtClean="0"/>
              <a:t>External triggers</a:t>
            </a:r>
          </a:p>
          <a:p>
            <a:pPr lvl="1"/>
            <a:r>
              <a:rPr lang="en-US" dirty="0" smtClean="0"/>
              <a:t>State of health</a:t>
            </a:r>
          </a:p>
          <a:p>
            <a:pPr lvl="1"/>
            <a:r>
              <a:rPr lang="en-US" dirty="0" smtClean="0"/>
              <a:t>Removable image and data recording media</a:t>
            </a:r>
          </a:p>
          <a:p>
            <a:pPr lvl="1"/>
            <a:endParaRPr lang="en-US" dirty="0" smtClean="0"/>
          </a:p>
          <a:p>
            <a:endParaRPr lang="en-US" dirty="0"/>
          </a:p>
          <a:p>
            <a:r>
              <a:rPr lang="en-US" dirty="0" smtClean="0"/>
              <a:t>What kinds of things is surveillance used to detect?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14</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019799" y="2212298"/>
            <a:ext cx="2971801" cy="2435902"/>
          </a:xfrm>
          <a:prstGeom prst="rect">
            <a:avLst/>
          </a:prstGeom>
          <a:noFill/>
          <a:ln>
            <a:noFill/>
          </a:ln>
        </p:spPr>
      </p:pic>
    </p:spTree>
    <p:extLst>
      <p:ext uri="{BB962C8B-B14F-4D97-AF65-F5344CB8AC3E}">
        <p14:creationId xmlns:p14="http://schemas.microsoft.com/office/powerpoint/2010/main" val="1114081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Satellite Imagery</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15</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990600" y="1220453"/>
            <a:ext cx="7315200" cy="5419344"/>
          </a:xfrm>
          <a:prstGeom prst="rect">
            <a:avLst/>
          </a:prstGeom>
          <a:noFill/>
          <a:ln>
            <a:noFill/>
          </a:ln>
        </p:spPr>
      </p:pic>
    </p:spTree>
    <p:extLst>
      <p:ext uri="{BB962C8B-B14F-4D97-AF65-F5344CB8AC3E}">
        <p14:creationId xmlns:p14="http://schemas.microsoft.com/office/powerpoint/2010/main" val="1553315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Physical Parameters:</a:t>
            </a:r>
            <a:br>
              <a:rPr lang="en-US" dirty="0" smtClean="0"/>
            </a:br>
            <a:r>
              <a:rPr lang="en-US" dirty="0" smtClean="0"/>
              <a:t>”Simple Mass Measurements”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16</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98120" y="1752600"/>
            <a:ext cx="8717280" cy="3962400"/>
          </a:xfrm>
          <a:prstGeom prst="rect">
            <a:avLst/>
          </a:prstGeom>
          <a:noFill/>
          <a:ln>
            <a:noFill/>
          </a:ln>
        </p:spPr>
      </p:pic>
    </p:spTree>
    <p:extLst>
      <p:ext uri="{BB962C8B-B14F-4D97-AF65-F5344CB8AC3E}">
        <p14:creationId xmlns:p14="http://schemas.microsoft.com/office/powerpoint/2010/main" val="108910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Materials in Storage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17</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347900" y="1295400"/>
            <a:ext cx="8412480" cy="5334000"/>
          </a:xfrm>
          <a:prstGeom prst="rect">
            <a:avLst/>
          </a:prstGeom>
          <a:noFill/>
          <a:ln>
            <a:noFill/>
          </a:ln>
        </p:spPr>
      </p:pic>
    </p:spTree>
    <p:extLst>
      <p:ext uri="{BB962C8B-B14F-4D97-AF65-F5344CB8AC3E}">
        <p14:creationId xmlns:p14="http://schemas.microsoft.com/office/powerpoint/2010/main" val="9978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Process Monitoring:</a:t>
            </a:r>
            <a:br>
              <a:rPr lang="en-US" dirty="0" smtClean="0"/>
            </a:br>
            <a:r>
              <a:rPr lang="en-US" sz="3100" dirty="0" smtClean="0"/>
              <a:t>Mass, Temperature, Pressure, Density, Flow</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18</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266335" y="1220015"/>
            <a:ext cx="6887065" cy="5430420"/>
          </a:xfrm>
          <a:prstGeom prst="rect">
            <a:avLst/>
          </a:prstGeom>
          <a:noFill/>
          <a:ln>
            <a:noFill/>
          </a:ln>
        </p:spPr>
      </p:pic>
    </p:spTree>
    <p:extLst>
      <p:ext uri="{BB962C8B-B14F-4D97-AF65-F5344CB8AC3E}">
        <p14:creationId xmlns:p14="http://schemas.microsoft.com/office/powerpoint/2010/main" val="116094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IAEA Regular Budget for 2014</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873679311"/>
              </p:ext>
            </p:extLst>
          </p:nvPr>
        </p:nvGraphicFramePr>
        <p:xfrm>
          <a:off x="304800" y="1219198"/>
          <a:ext cx="8534400" cy="5256104"/>
        </p:xfrm>
        <a:graphic>
          <a:graphicData uri="http://schemas.openxmlformats.org/drawingml/2006/table">
            <a:tbl>
              <a:tblPr/>
              <a:tblGrid>
                <a:gridCol w="1447800"/>
                <a:gridCol w="4241800"/>
                <a:gridCol w="2844800"/>
              </a:tblGrid>
              <a:tr h="287867">
                <a:tc gridSpan="2">
                  <a:txBody>
                    <a:bodyPr/>
                    <a:lstStyle/>
                    <a:p>
                      <a:r>
                        <a:rPr lang="en-US" sz="1600" b="1">
                          <a:effectLst/>
                        </a:rPr>
                        <a:t>Regular Budget 2014</a:t>
                      </a:r>
                      <a:endParaRPr lang="en-US" sz="1600">
                        <a:effectLst/>
                      </a:endParaRPr>
                    </a:p>
                  </a:txBody>
                  <a:tcPr marL="71967" marR="71967" marT="35983" marB="35983" anchor="ctr">
                    <a:lnL>
                      <a:noFill/>
                    </a:lnL>
                    <a:lnR>
                      <a:noFill/>
                    </a:lnR>
                    <a:lnT>
                      <a:noFill/>
                    </a:lnT>
                    <a:lnB>
                      <a:noFill/>
                    </a:lnB>
                  </a:tcPr>
                </a:tc>
                <a:tc hMerge="1">
                  <a:txBody>
                    <a:bodyPr/>
                    <a:lstStyle/>
                    <a:p>
                      <a:endParaRPr lang="en-US"/>
                    </a:p>
                  </a:txBody>
                  <a:tcPr/>
                </a:tc>
                <a:tc>
                  <a:txBody>
                    <a:bodyPr/>
                    <a:lstStyle/>
                    <a:p>
                      <a:r>
                        <a:rPr lang="de-DE" sz="1600" b="1">
                          <a:effectLst/>
                        </a:rPr>
                        <a:t>Euro (€)</a:t>
                      </a:r>
                      <a:endParaRPr lang="de-DE" sz="1600">
                        <a:effectLst/>
                      </a:endParaRPr>
                    </a:p>
                  </a:txBody>
                  <a:tcPr marL="71967" marR="71967" marT="35983" marB="35983" anchor="ctr">
                    <a:lnL>
                      <a:noFill/>
                    </a:lnL>
                    <a:lnR>
                      <a:noFill/>
                    </a:lnR>
                    <a:lnT>
                      <a:noFill/>
                    </a:lnT>
                    <a:lnB>
                      <a:noFill/>
                    </a:lnB>
                  </a:tcPr>
                </a:tc>
              </a:tr>
              <a:tr h="503767">
                <a:tc>
                  <a:txBody>
                    <a:bodyPr/>
                    <a:lstStyle/>
                    <a:p>
                      <a:r>
                        <a:rPr lang="nb-NO" sz="1600">
                          <a:effectLst/>
                        </a:rPr>
                        <a:t>1.</a:t>
                      </a:r>
                    </a:p>
                  </a:txBody>
                  <a:tcPr marL="71967" marR="71967" marT="35983" marB="35983" anchor="ctr">
                    <a:lnL>
                      <a:noFill/>
                    </a:lnL>
                    <a:lnR>
                      <a:noFill/>
                    </a:lnR>
                    <a:lnT>
                      <a:noFill/>
                    </a:lnT>
                    <a:lnB>
                      <a:noFill/>
                    </a:lnB>
                  </a:tcPr>
                </a:tc>
                <a:tc>
                  <a:txBody>
                    <a:bodyPr/>
                    <a:lstStyle/>
                    <a:p>
                      <a:r>
                        <a:rPr lang="en-US" sz="2000" dirty="0">
                          <a:effectLst/>
                        </a:rPr>
                        <a:t>Nuclear Power, Fuel Cycle and Nuclear Science</a:t>
                      </a:r>
                    </a:p>
                  </a:txBody>
                  <a:tcPr marL="71967" marR="71967" marT="35983" marB="35983" anchor="ctr">
                    <a:lnL>
                      <a:noFill/>
                    </a:lnL>
                    <a:lnR>
                      <a:noFill/>
                    </a:lnR>
                    <a:lnT>
                      <a:noFill/>
                    </a:lnT>
                    <a:lnB>
                      <a:noFill/>
                    </a:lnB>
                  </a:tcPr>
                </a:tc>
                <a:tc>
                  <a:txBody>
                    <a:bodyPr/>
                    <a:lstStyle/>
                    <a:p>
                      <a:r>
                        <a:rPr lang="cs-CZ" sz="2000" dirty="0">
                          <a:effectLst/>
                        </a:rPr>
                        <a:t>34 861 971</a:t>
                      </a:r>
                    </a:p>
                  </a:txBody>
                  <a:tcPr marL="71967" marR="71967" marT="35983" marB="35983" anchor="ctr">
                    <a:lnL>
                      <a:noFill/>
                    </a:lnL>
                    <a:lnR>
                      <a:noFill/>
                    </a:lnR>
                    <a:lnT>
                      <a:noFill/>
                    </a:lnT>
                    <a:lnB>
                      <a:noFill/>
                    </a:lnB>
                  </a:tcPr>
                </a:tc>
              </a:tr>
              <a:tr h="719667">
                <a:tc>
                  <a:txBody>
                    <a:bodyPr/>
                    <a:lstStyle/>
                    <a:p>
                      <a:r>
                        <a:rPr lang="hr-HR" sz="1600">
                          <a:effectLst/>
                        </a:rPr>
                        <a:t>2.</a:t>
                      </a:r>
                    </a:p>
                  </a:txBody>
                  <a:tcPr marL="71967" marR="71967" marT="35983" marB="35983" anchor="ctr">
                    <a:lnL>
                      <a:noFill/>
                    </a:lnL>
                    <a:lnR>
                      <a:noFill/>
                    </a:lnR>
                    <a:lnT>
                      <a:noFill/>
                    </a:lnT>
                    <a:lnB>
                      <a:noFill/>
                    </a:lnB>
                  </a:tcPr>
                </a:tc>
                <a:tc>
                  <a:txBody>
                    <a:bodyPr/>
                    <a:lstStyle/>
                    <a:p>
                      <a:r>
                        <a:rPr lang="en-US" sz="2000" dirty="0">
                          <a:effectLst/>
                        </a:rPr>
                        <a:t>Nuclear Techniques for Development and Environmental Protection</a:t>
                      </a:r>
                    </a:p>
                  </a:txBody>
                  <a:tcPr marL="71967" marR="71967" marT="35983" marB="35983" anchor="ctr">
                    <a:lnL>
                      <a:noFill/>
                    </a:lnL>
                    <a:lnR>
                      <a:noFill/>
                    </a:lnR>
                    <a:lnT>
                      <a:noFill/>
                    </a:lnT>
                    <a:lnB>
                      <a:noFill/>
                    </a:lnB>
                  </a:tcPr>
                </a:tc>
                <a:tc>
                  <a:txBody>
                    <a:bodyPr/>
                    <a:lstStyle/>
                    <a:p>
                      <a:r>
                        <a:rPr lang="is-IS" sz="2000">
                          <a:effectLst/>
                        </a:rPr>
                        <a:t>38 888 632</a:t>
                      </a:r>
                    </a:p>
                  </a:txBody>
                  <a:tcPr marL="71967" marR="71967" marT="35983" marB="35983" anchor="ctr">
                    <a:lnL>
                      <a:noFill/>
                    </a:lnL>
                    <a:lnR>
                      <a:noFill/>
                    </a:lnR>
                    <a:lnT>
                      <a:noFill/>
                    </a:lnT>
                    <a:lnB>
                      <a:noFill/>
                    </a:lnB>
                  </a:tcPr>
                </a:tc>
              </a:tr>
              <a:tr h="287867">
                <a:tc>
                  <a:txBody>
                    <a:bodyPr/>
                    <a:lstStyle/>
                    <a:p>
                      <a:r>
                        <a:rPr lang="hr-HR" sz="1600">
                          <a:effectLst/>
                        </a:rPr>
                        <a:t>3.</a:t>
                      </a:r>
                    </a:p>
                  </a:txBody>
                  <a:tcPr marL="71967" marR="71967" marT="35983" marB="35983" anchor="ctr">
                    <a:lnL>
                      <a:noFill/>
                    </a:lnL>
                    <a:lnR>
                      <a:noFill/>
                    </a:lnR>
                    <a:lnT>
                      <a:noFill/>
                    </a:lnT>
                    <a:lnB>
                      <a:noFill/>
                    </a:lnB>
                  </a:tcPr>
                </a:tc>
                <a:tc>
                  <a:txBody>
                    <a:bodyPr/>
                    <a:lstStyle/>
                    <a:p>
                      <a:r>
                        <a:rPr lang="en-US" sz="2000" dirty="0">
                          <a:effectLst/>
                        </a:rPr>
                        <a:t>Nuclear Safety and Security</a:t>
                      </a:r>
                    </a:p>
                  </a:txBody>
                  <a:tcPr marL="71967" marR="71967" marT="35983" marB="35983" anchor="ctr">
                    <a:lnL>
                      <a:noFill/>
                    </a:lnL>
                    <a:lnR>
                      <a:noFill/>
                    </a:lnR>
                    <a:lnT>
                      <a:noFill/>
                    </a:lnT>
                    <a:lnB>
                      <a:noFill/>
                    </a:lnB>
                  </a:tcPr>
                </a:tc>
                <a:tc>
                  <a:txBody>
                    <a:bodyPr/>
                    <a:lstStyle/>
                    <a:p>
                      <a:r>
                        <a:rPr lang="is-IS" sz="2000">
                          <a:effectLst/>
                        </a:rPr>
                        <a:t>37 555 701</a:t>
                      </a:r>
                    </a:p>
                  </a:txBody>
                  <a:tcPr marL="71967" marR="71967" marT="35983" marB="35983" anchor="ctr">
                    <a:lnL>
                      <a:noFill/>
                    </a:lnL>
                    <a:lnR>
                      <a:noFill/>
                    </a:lnR>
                    <a:lnT>
                      <a:noFill/>
                    </a:lnT>
                    <a:lnB>
                      <a:noFill/>
                    </a:lnB>
                  </a:tcPr>
                </a:tc>
              </a:tr>
              <a:tr h="287867">
                <a:tc>
                  <a:txBody>
                    <a:bodyPr/>
                    <a:lstStyle/>
                    <a:p>
                      <a:r>
                        <a:rPr lang="hr-HR" sz="1600">
                          <a:effectLst/>
                        </a:rPr>
                        <a:t>4.</a:t>
                      </a:r>
                    </a:p>
                  </a:txBody>
                  <a:tcPr marL="71967" marR="71967" marT="35983" marB="35983" anchor="ctr">
                    <a:lnL>
                      <a:noFill/>
                    </a:lnL>
                    <a:lnR>
                      <a:noFill/>
                    </a:lnR>
                    <a:lnT>
                      <a:noFill/>
                    </a:lnT>
                    <a:lnB>
                      <a:noFill/>
                    </a:lnB>
                  </a:tcPr>
                </a:tc>
                <a:tc>
                  <a:txBody>
                    <a:bodyPr/>
                    <a:lstStyle/>
                    <a:p>
                      <a:r>
                        <a:rPr lang="en-US" sz="2000" dirty="0">
                          <a:effectLst/>
                        </a:rPr>
                        <a:t>Nuclear Verification</a:t>
                      </a:r>
                    </a:p>
                  </a:txBody>
                  <a:tcPr marL="71967" marR="71967" marT="35983" marB="35983" anchor="ctr">
                    <a:lnL>
                      <a:noFill/>
                    </a:lnL>
                    <a:lnR>
                      <a:noFill/>
                    </a:lnR>
                    <a:lnT>
                      <a:noFill/>
                    </a:lnT>
                    <a:lnB>
                      <a:noFill/>
                    </a:lnB>
                  </a:tcPr>
                </a:tc>
                <a:tc>
                  <a:txBody>
                    <a:bodyPr/>
                    <a:lstStyle/>
                    <a:p>
                      <a:r>
                        <a:rPr lang="is-IS" sz="2000">
                          <a:effectLst/>
                        </a:rPr>
                        <a:t>132 540 092</a:t>
                      </a:r>
                    </a:p>
                  </a:txBody>
                  <a:tcPr marL="71967" marR="71967" marT="35983" marB="35983" anchor="ctr">
                    <a:lnL>
                      <a:noFill/>
                    </a:lnL>
                    <a:lnR>
                      <a:noFill/>
                    </a:lnR>
                    <a:lnT>
                      <a:noFill/>
                    </a:lnT>
                    <a:lnB>
                      <a:noFill/>
                    </a:lnB>
                  </a:tcPr>
                </a:tc>
              </a:tr>
              <a:tr h="503767">
                <a:tc>
                  <a:txBody>
                    <a:bodyPr/>
                    <a:lstStyle/>
                    <a:p>
                      <a:r>
                        <a:rPr lang="nb-NO" sz="1600">
                          <a:effectLst/>
                        </a:rPr>
                        <a:t>5.</a:t>
                      </a:r>
                    </a:p>
                  </a:txBody>
                  <a:tcPr marL="71967" marR="71967" marT="35983" marB="35983" anchor="ctr">
                    <a:lnL>
                      <a:noFill/>
                    </a:lnL>
                    <a:lnR>
                      <a:noFill/>
                    </a:lnR>
                    <a:lnT>
                      <a:noFill/>
                    </a:lnT>
                    <a:lnB>
                      <a:noFill/>
                    </a:lnB>
                  </a:tcPr>
                </a:tc>
                <a:tc>
                  <a:txBody>
                    <a:bodyPr/>
                    <a:lstStyle/>
                    <a:p>
                      <a:r>
                        <a:rPr lang="en-US" sz="2000" dirty="0">
                          <a:effectLst/>
                        </a:rPr>
                        <a:t>Policy, Management and Administration Services</a:t>
                      </a:r>
                    </a:p>
                  </a:txBody>
                  <a:tcPr marL="71967" marR="71967" marT="35983" marB="35983" anchor="ctr">
                    <a:lnL>
                      <a:noFill/>
                    </a:lnL>
                    <a:lnR>
                      <a:noFill/>
                    </a:lnR>
                    <a:lnT>
                      <a:noFill/>
                    </a:lnT>
                    <a:lnB>
                      <a:noFill/>
                    </a:lnB>
                  </a:tcPr>
                </a:tc>
                <a:tc>
                  <a:txBody>
                    <a:bodyPr/>
                    <a:lstStyle/>
                    <a:p>
                      <a:r>
                        <a:rPr lang="fi-FI" sz="2000">
                          <a:effectLst/>
                        </a:rPr>
                        <a:t>77 687 366</a:t>
                      </a:r>
                    </a:p>
                  </a:txBody>
                  <a:tcPr marL="71967" marR="71967" marT="35983" marB="35983" anchor="ctr">
                    <a:lnL>
                      <a:noFill/>
                    </a:lnL>
                    <a:lnR>
                      <a:noFill/>
                    </a:lnR>
                    <a:lnT>
                      <a:noFill/>
                    </a:lnT>
                    <a:lnB>
                      <a:noFill/>
                    </a:lnB>
                  </a:tcPr>
                </a:tc>
              </a:tr>
              <a:tr h="719667">
                <a:tc>
                  <a:txBody>
                    <a:bodyPr/>
                    <a:lstStyle/>
                    <a:p>
                      <a:r>
                        <a:rPr lang="hr-HR" sz="1600">
                          <a:effectLst/>
                        </a:rPr>
                        <a:t>6.</a:t>
                      </a:r>
                    </a:p>
                  </a:txBody>
                  <a:tcPr marL="71967" marR="71967" marT="35983" marB="35983" anchor="ctr">
                    <a:lnL>
                      <a:noFill/>
                    </a:lnL>
                    <a:lnR>
                      <a:noFill/>
                    </a:lnR>
                    <a:lnT>
                      <a:noFill/>
                    </a:lnT>
                    <a:lnB>
                      <a:noFill/>
                    </a:lnB>
                  </a:tcPr>
                </a:tc>
                <a:tc>
                  <a:txBody>
                    <a:bodyPr/>
                    <a:lstStyle/>
                    <a:p>
                      <a:r>
                        <a:rPr lang="en-US" sz="2000" dirty="0">
                          <a:effectLst/>
                        </a:rPr>
                        <a:t>Management of Technical Co-operation for Development</a:t>
                      </a:r>
                    </a:p>
                  </a:txBody>
                  <a:tcPr marL="71967" marR="71967" marT="35983" marB="35983" anchor="ctr">
                    <a:lnL>
                      <a:noFill/>
                    </a:lnL>
                    <a:lnR>
                      <a:noFill/>
                    </a:lnR>
                    <a:lnT>
                      <a:noFill/>
                    </a:lnT>
                    <a:lnB>
                      <a:noFill/>
                    </a:lnB>
                  </a:tcPr>
                </a:tc>
                <a:tc>
                  <a:txBody>
                    <a:bodyPr/>
                    <a:lstStyle/>
                    <a:p>
                      <a:r>
                        <a:rPr lang="cs-CZ" sz="2000" dirty="0">
                          <a:effectLst/>
                        </a:rPr>
                        <a:t>23 797 704</a:t>
                      </a:r>
                    </a:p>
                  </a:txBody>
                  <a:tcPr marL="71967" marR="71967" marT="35983" marB="35983" anchor="ctr">
                    <a:lnL>
                      <a:noFill/>
                    </a:lnL>
                    <a:lnR>
                      <a:noFill/>
                    </a:lnR>
                    <a:lnT>
                      <a:noFill/>
                    </a:lnT>
                    <a:lnB>
                      <a:noFill/>
                    </a:lnB>
                  </a:tcPr>
                </a:tc>
              </a:tr>
              <a:tr h="503767">
                <a:tc>
                  <a:txBody>
                    <a:bodyPr/>
                    <a:lstStyle/>
                    <a:p>
                      <a:r>
                        <a:rPr lang="sk-SK" sz="1600" dirty="0">
                          <a:effectLst/>
                        </a:rPr>
                        <a:t> </a:t>
                      </a:r>
                    </a:p>
                  </a:txBody>
                  <a:tcPr marL="71967" marR="71967" marT="35983" marB="35983" anchor="ctr">
                    <a:lnL>
                      <a:noFill/>
                    </a:lnL>
                    <a:lnR>
                      <a:noFill/>
                    </a:lnR>
                    <a:lnT>
                      <a:noFill/>
                    </a:lnT>
                    <a:lnB>
                      <a:noFill/>
                    </a:lnB>
                  </a:tcPr>
                </a:tc>
                <a:tc>
                  <a:txBody>
                    <a:bodyPr/>
                    <a:lstStyle/>
                    <a:p>
                      <a:r>
                        <a:rPr lang="en-US" sz="2000" dirty="0">
                          <a:effectLst/>
                        </a:rPr>
                        <a:t>Subtotal for Major </a:t>
                      </a:r>
                      <a:r>
                        <a:rPr lang="en-US" sz="2000" dirty="0" err="1">
                          <a:effectLst/>
                        </a:rPr>
                        <a:t>Programmes</a:t>
                      </a:r>
                      <a:endParaRPr lang="en-US" sz="2000" dirty="0">
                        <a:effectLst/>
                      </a:endParaRPr>
                    </a:p>
                  </a:txBody>
                  <a:tcPr marL="71967" marR="71967" marT="35983" marB="35983" anchor="ctr">
                    <a:lnL>
                      <a:noFill/>
                    </a:lnL>
                    <a:lnR>
                      <a:noFill/>
                    </a:lnR>
                    <a:lnT>
                      <a:noFill/>
                    </a:lnT>
                    <a:lnB>
                      <a:noFill/>
                    </a:lnB>
                  </a:tcPr>
                </a:tc>
                <a:tc>
                  <a:txBody>
                    <a:bodyPr/>
                    <a:lstStyle/>
                    <a:p>
                      <a:r>
                        <a:rPr lang="is-IS" sz="2000" dirty="0">
                          <a:effectLst/>
                        </a:rPr>
                        <a:t>345 331 466</a:t>
                      </a:r>
                    </a:p>
                  </a:txBody>
                  <a:tcPr marL="71967" marR="71967" marT="35983" marB="35983" anchor="ctr">
                    <a:lnL>
                      <a:noFill/>
                    </a:lnL>
                    <a:lnR>
                      <a:noFill/>
                    </a:lnR>
                    <a:lnT>
                      <a:noFill/>
                    </a:lnT>
                    <a:lnB>
                      <a:noFill/>
                    </a:lnB>
                  </a:tcPr>
                </a:tc>
              </a:tr>
              <a:tr h="503767">
                <a:tc>
                  <a:txBody>
                    <a:bodyPr/>
                    <a:lstStyle/>
                    <a:p>
                      <a:r>
                        <a:rPr lang="nb-NO" sz="1600">
                          <a:effectLst/>
                        </a:rPr>
                        <a:t>7.</a:t>
                      </a:r>
                    </a:p>
                  </a:txBody>
                  <a:tcPr marL="71967" marR="71967" marT="35983" marB="35983" anchor="ctr">
                    <a:lnL>
                      <a:noFill/>
                    </a:lnL>
                    <a:lnR>
                      <a:noFill/>
                    </a:lnR>
                    <a:lnT>
                      <a:noFill/>
                    </a:lnT>
                    <a:lnB>
                      <a:noFill/>
                    </a:lnB>
                  </a:tcPr>
                </a:tc>
                <a:tc>
                  <a:txBody>
                    <a:bodyPr/>
                    <a:lstStyle/>
                    <a:p>
                      <a:r>
                        <a:rPr lang="en-US" sz="2000" dirty="0">
                          <a:effectLst/>
                        </a:rPr>
                        <a:t>Reimbursable Work for Others</a:t>
                      </a:r>
                    </a:p>
                  </a:txBody>
                  <a:tcPr marL="71967" marR="71967" marT="35983" marB="35983" anchor="ctr">
                    <a:lnL>
                      <a:noFill/>
                    </a:lnL>
                    <a:lnR>
                      <a:noFill/>
                    </a:lnR>
                    <a:lnT>
                      <a:noFill/>
                    </a:lnT>
                    <a:lnB>
                      <a:noFill/>
                    </a:lnB>
                  </a:tcPr>
                </a:tc>
                <a:tc>
                  <a:txBody>
                    <a:bodyPr/>
                    <a:lstStyle/>
                    <a:p>
                      <a:r>
                        <a:rPr lang="cs-CZ" sz="2000" dirty="0">
                          <a:effectLst/>
                        </a:rPr>
                        <a:t>2 845 593</a:t>
                      </a:r>
                    </a:p>
                  </a:txBody>
                  <a:tcPr marL="71967" marR="71967" marT="35983" marB="35983" anchor="ctr">
                    <a:lnL>
                      <a:noFill/>
                    </a:lnL>
                    <a:lnR>
                      <a:noFill/>
                    </a:lnR>
                    <a:lnT>
                      <a:noFill/>
                    </a:lnT>
                    <a:lnB>
                      <a:noFill/>
                    </a:lnB>
                  </a:tcPr>
                </a:tc>
              </a:tr>
              <a:tr h="287867">
                <a:tc gridSpan="2">
                  <a:txBody>
                    <a:bodyPr/>
                    <a:lstStyle/>
                    <a:p>
                      <a:r>
                        <a:rPr lang="en-US" sz="2000" b="1" dirty="0">
                          <a:effectLst/>
                        </a:rPr>
                        <a:t>TOTAL</a:t>
                      </a:r>
                      <a:endParaRPr lang="en-US" sz="2000" dirty="0">
                        <a:effectLst/>
                      </a:endParaRPr>
                    </a:p>
                  </a:txBody>
                  <a:tcPr marL="71967" marR="71967" marT="35983" marB="35983" anchor="ctr">
                    <a:lnL>
                      <a:noFill/>
                    </a:lnL>
                    <a:lnR>
                      <a:noFill/>
                    </a:lnR>
                    <a:lnT>
                      <a:noFill/>
                    </a:lnT>
                    <a:lnB>
                      <a:noFill/>
                    </a:lnB>
                  </a:tcPr>
                </a:tc>
                <a:tc hMerge="1">
                  <a:txBody>
                    <a:bodyPr/>
                    <a:lstStyle/>
                    <a:p>
                      <a:endParaRPr lang="en-US"/>
                    </a:p>
                  </a:txBody>
                  <a:tcPr/>
                </a:tc>
                <a:tc>
                  <a:txBody>
                    <a:bodyPr/>
                    <a:lstStyle/>
                    <a:p>
                      <a:r>
                        <a:rPr lang="de-DE" sz="2000" b="1" dirty="0">
                          <a:effectLst/>
                        </a:rPr>
                        <a:t>348 177 059</a:t>
                      </a:r>
                      <a:endParaRPr lang="de-DE" sz="2000" dirty="0">
                        <a:effectLst/>
                      </a:endParaRPr>
                    </a:p>
                  </a:txBody>
                  <a:tcPr marL="71967" marR="71967" marT="35983" marB="35983" anchor="ctr">
                    <a:lnL>
                      <a:noFill/>
                    </a:lnL>
                    <a:lnR>
                      <a:noFill/>
                    </a:lnR>
                    <a:lnT>
                      <a:noFill/>
                    </a:lnT>
                    <a:lnB>
                      <a:noFill/>
                    </a:lnB>
                  </a:tcPr>
                </a:tc>
              </a:tr>
            </a:tbl>
          </a:graphicData>
        </a:graphic>
      </p:graphicFrame>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a:t>
            </a:fld>
            <a:endParaRPr lang="en-US" dirty="0"/>
          </a:p>
        </p:txBody>
      </p:sp>
    </p:spTree>
    <p:extLst>
      <p:ext uri="{BB962C8B-B14F-4D97-AF65-F5344CB8AC3E}">
        <p14:creationId xmlns:p14="http://schemas.microsoft.com/office/powerpoint/2010/main" val="51728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Optical Techniques:</a:t>
            </a:r>
            <a:br>
              <a:rPr lang="en-US" dirty="0" smtClean="0"/>
            </a:br>
            <a:r>
              <a:rPr lang="en-US" sz="2700" dirty="0" smtClean="0"/>
              <a:t>UV/Vis Spectroscopy (for Process Monitoring)</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19</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228600" y="1296923"/>
            <a:ext cx="8686802" cy="4797553"/>
          </a:xfrm>
          <a:prstGeom prst="rect">
            <a:avLst/>
          </a:prstGeom>
          <a:noFill/>
          <a:ln>
            <a:noFill/>
          </a:ln>
        </p:spPr>
      </p:pic>
    </p:spTree>
    <p:extLst>
      <p:ext uri="{BB962C8B-B14F-4D97-AF65-F5344CB8AC3E}">
        <p14:creationId xmlns:p14="http://schemas.microsoft.com/office/powerpoint/2010/main" val="456131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Surface Profiling</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20</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229362" y="1752600"/>
            <a:ext cx="8570976" cy="4114800"/>
          </a:xfrm>
          <a:prstGeom prst="rect">
            <a:avLst/>
          </a:prstGeom>
          <a:noFill/>
          <a:ln>
            <a:noFill/>
          </a:ln>
        </p:spPr>
      </p:pic>
    </p:spTree>
    <p:extLst>
      <p:ext uri="{BB962C8B-B14F-4D97-AF65-F5344CB8AC3E}">
        <p14:creationId xmlns:p14="http://schemas.microsoft.com/office/powerpoint/2010/main" val="1570507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Surface Profiling Example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21</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347371" y="1295400"/>
            <a:ext cx="8491728" cy="5029200"/>
          </a:xfrm>
          <a:prstGeom prst="rect">
            <a:avLst/>
          </a:prstGeom>
          <a:noFill/>
          <a:ln>
            <a:noFill/>
          </a:ln>
        </p:spPr>
      </p:pic>
    </p:spTree>
    <p:extLst>
      <p:ext uri="{BB962C8B-B14F-4D97-AF65-F5344CB8AC3E}">
        <p14:creationId xmlns:p14="http://schemas.microsoft.com/office/powerpoint/2010/main" val="110668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NDA Techniques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22</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363792" y="1297252"/>
            <a:ext cx="8399208" cy="5101696"/>
          </a:xfrm>
          <a:prstGeom prst="rect">
            <a:avLst/>
          </a:prstGeom>
          <a:noFill/>
          <a:ln>
            <a:noFill/>
          </a:ln>
        </p:spPr>
      </p:pic>
    </p:spTree>
    <p:extLst>
      <p:ext uri="{BB962C8B-B14F-4D97-AF65-F5344CB8AC3E}">
        <p14:creationId xmlns:p14="http://schemas.microsoft.com/office/powerpoint/2010/main" val="1521927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Gamma Ray Signatures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23</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302489" y="1217756"/>
            <a:ext cx="8536710" cy="5335444"/>
          </a:xfrm>
          <a:prstGeom prst="rect">
            <a:avLst/>
          </a:prstGeom>
          <a:noFill/>
          <a:ln>
            <a:noFill/>
          </a:ln>
        </p:spPr>
      </p:pic>
    </p:spTree>
    <p:extLst>
      <p:ext uri="{BB962C8B-B14F-4D97-AF65-F5344CB8AC3E}">
        <p14:creationId xmlns:p14="http://schemas.microsoft.com/office/powerpoint/2010/main" val="91269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Neutron Signatures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24</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305816" y="1295399"/>
            <a:ext cx="8608567" cy="5166359"/>
          </a:xfrm>
          <a:prstGeom prst="rect">
            <a:avLst/>
          </a:prstGeom>
          <a:noFill/>
          <a:ln>
            <a:noFill/>
          </a:ln>
        </p:spPr>
      </p:pic>
    </p:spTree>
    <p:extLst>
      <p:ext uri="{BB962C8B-B14F-4D97-AF65-F5344CB8AC3E}">
        <p14:creationId xmlns:p14="http://schemas.microsoft.com/office/powerpoint/2010/main" val="147646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3DLR + a Gamma Ray Imager</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25</a:t>
            </a:fld>
            <a:endParaRPr lang="en-US" dirty="0"/>
          </a:p>
        </p:txBody>
      </p:sp>
      <p:pic>
        <p:nvPicPr>
          <p:cNvPr id="5" name="Picture 4" descr="99 GTRI_SAFEGUARDS_LECTURE_2__Page_30.jpg"/>
          <p:cNvPicPr>
            <a:picLocks noGrp="1" noChangeAspect="1"/>
          </p:cNvPicPr>
          <p:nvPr isPhoto="1"/>
        </p:nvPicPr>
        <p:blipFill rotWithShape="1">
          <a:blip r:embed="rId3" cstate="print">
            <a:lum/>
          </a:blip>
          <a:srcRect l="7082" t="17778" r="7065" b="6667"/>
          <a:stretch/>
        </p:blipFill>
        <p:spPr>
          <a:xfrm>
            <a:off x="304800" y="1143000"/>
            <a:ext cx="8217648" cy="5588000"/>
          </a:xfrm>
          <a:prstGeom prst="rect">
            <a:avLst/>
          </a:prstGeom>
          <a:noFill/>
          <a:ln>
            <a:noFill/>
          </a:ln>
        </p:spPr>
      </p:pic>
    </p:spTree>
    <p:extLst>
      <p:ext uri="{BB962C8B-B14F-4D97-AF65-F5344CB8AC3E}">
        <p14:creationId xmlns:p14="http://schemas.microsoft.com/office/powerpoint/2010/main" val="1763018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Cherenkov Viewing Device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26</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725423" y="1219200"/>
            <a:ext cx="7883653" cy="5257800"/>
          </a:xfrm>
          <a:prstGeom prst="rect">
            <a:avLst/>
          </a:prstGeom>
          <a:noFill/>
          <a:ln>
            <a:noFill/>
          </a:ln>
        </p:spPr>
      </p:pic>
    </p:spTree>
    <p:extLst>
      <p:ext uri="{BB962C8B-B14F-4D97-AF65-F5344CB8AC3E}">
        <p14:creationId xmlns:p14="http://schemas.microsoft.com/office/powerpoint/2010/main" val="207983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DCVD Images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27</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09600" y="1145927"/>
            <a:ext cx="8077200" cy="5352288"/>
          </a:xfrm>
          <a:prstGeom prst="rect">
            <a:avLst/>
          </a:prstGeom>
          <a:noFill/>
          <a:ln>
            <a:noFill/>
          </a:ln>
        </p:spPr>
      </p:pic>
    </p:spTree>
    <p:extLst>
      <p:ext uri="{BB962C8B-B14F-4D97-AF65-F5344CB8AC3E}">
        <p14:creationId xmlns:p14="http://schemas.microsoft.com/office/powerpoint/2010/main" val="1617110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3.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IAEA’s Challenge</a:t>
            </a:r>
            <a:endParaRPr lang="en-US" dirty="0"/>
          </a:p>
        </p:txBody>
      </p:sp>
      <p:sp>
        <p:nvSpPr>
          <p:cNvPr id="3" name="Content Placeholder 2"/>
          <p:cNvSpPr>
            <a:spLocks noGrp="1"/>
          </p:cNvSpPr>
          <p:nvPr>
            <p:ph idx="1"/>
          </p:nvPr>
        </p:nvSpPr>
        <p:spPr/>
        <p:txBody>
          <a:bodyPr/>
          <a:lstStyle/>
          <a:p>
            <a:r>
              <a:rPr lang="en-US" dirty="0" smtClean="0"/>
              <a:t>As of 2006, 925 facilities were under IAEA Safeguards</a:t>
            </a:r>
          </a:p>
          <a:p>
            <a:r>
              <a:rPr lang="en-US" dirty="0" smtClean="0"/>
              <a:t>Safeguarded Nuclear Material (excluding source material)</a:t>
            </a:r>
          </a:p>
          <a:p>
            <a:pPr lvl="1"/>
            <a:r>
              <a:rPr lang="en-US" dirty="0" smtClean="0"/>
              <a:t>980 metric tons Pu (mostly spent fuel), 16 MT HEU, 1120 MT LEU</a:t>
            </a:r>
          </a:p>
          <a:p>
            <a:r>
              <a:rPr lang="en-US" dirty="0" smtClean="0"/>
              <a:t>“The IAEA should be able to provide credible assurance not only about the declared nuclear material in a State but also about the absence of undeclared materials and activities.”</a:t>
            </a:r>
          </a:p>
          <a:p>
            <a:r>
              <a:rPr lang="en-US" dirty="0" smtClean="0"/>
              <a:t>Primary safeguards goal is the timely detection of a diversion of a significant quantity.</a:t>
            </a:r>
          </a:p>
          <a:p>
            <a:endParaRPr lang="en-US" dirty="0"/>
          </a:p>
          <a:p>
            <a:r>
              <a:rPr lang="en-US" dirty="0" smtClean="0"/>
              <a:t>What are the two types of diversion?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a:t>
            </a:fld>
            <a:endParaRPr lang="en-US" dirty="0"/>
          </a:p>
        </p:txBody>
      </p:sp>
    </p:spTree>
    <p:extLst>
      <p:ext uri="{BB962C8B-B14F-4D97-AF65-F5344CB8AC3E}">
        <p14:creationId xmlns:p14="http://schemas.microsoft.com/office/powerpoint/2010/main" val="796461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4.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5.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6.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7.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8.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39.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40.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Calorimetry</a:t>
            </a:r>
            <a:endParaRPr lang="en-US" dirty="0"/>
          </a:p>
        </p:txBody>
      </p:sp>
      <p:sp>
        <p:nvSpPr>
          <p:cNvPr id="3" name="Content Placeholder 2"/>
          <p:cNvSpPr>
            <a:spLocks noGrp="1"/>
          </p:cNvSpPr>
          <p:nvPr>
            <p:ph idx="1"/>
          </p:nvPr>
        </p:nvSpPr>
        <p:spPr/>
        <p:txBody>
          <a:bodyPr/>
          <a:lstStyle/>
          <a:p>
            <a:r>
              <a:rPr lang="en-US" dirty="0" smtClean="0"/>
              <a:t>What is calorimetry?</a:t>
            </a:r>
          </a:p>
          <a:p>
            <a:endParaRPr lang="en-US" dirty="0"/>
          </a:p>
          <a:p>
            <a:r>
              <a:rPr lang="en-US" dirty="0" smtClean="0"/>
              <a:t>Calorimetry assays are independent of sample geometry, nuclear material distribution in the sample, and matrix material composition.</a:t>
            </a:r>
          </a:p>
          <a:p>
            <a:r>
              <a:rPr lang="en-US" dirty="0" smtClean="0"/>
              <a:t>Heat standards are directly traceable to National Standards and plutonium standards are not needed.</a:t>
            </a:r>
          </a:p>
          <a:p>
            <a:r>
              <a:rPr lang="en-US" dirty="0" smtClean="0"/>
              <a:t>The assay is comparable to chemical assay in precision and accuracy if the isotopic composition is well known</a:t>
            </a:r>
          </a:p>
          <a:p>
            <a:r>
              <a:rPr lang="en-US" dirty="0" smtClean="0"/>
              <a:t>The assay is applicable to a wide range of material forms and plutonium can be measured in the presence of uranium.</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36</a:t>
            </a:fld>
            <a:endParaRPr lang="en-US" dirty="0"/>
          </a:p>
        </p:txBody>
      </p:sp>
    </p:spTree>
    <p:extLst>
      <p:ext uri="{BB962C8B-B14F-4D97-AF65-F5344CB8AC3E}">
        <p14:creationId xmlns:p14="http://schemas.microsoft.com/office/powerpoint/2010/main" val="260507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Power of Key Isotopes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37</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761999" y="1295400"/>
            <a:ext cx="7620000" cy="5029200"/>
          </a:xfrm>
          <a:prstGeom prst="rect">
            <a:avLst/>
          </a:prstGeom>
          <a:noFill/>
          <a:ln>
            <a:noFill/>
          </a:ln>
        </p:spPr>
      </p:pic>
    </p:spTree>
    <p:extLst>
      <p:ext uri="{BB962C8B-B14F-4D97-AF65-F5344CB8AC3E}">
        <p14:creationId xmlns:p14="http://schemas.microsoft.com/office/powerpoint/2010/main" val="954153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05584" y="1219200"/>
            <a:ext cx="8609816" cy="51816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How does it work?</a:t>
            </a:r>
            <a:endParaRPr lang="en-US" dirty="0"/>
          </a:p>
        </p:txBody>
      </p:sp>
      <p:sp>
        <p:nvSpPr>
          <p:cNvPr id="2" name="Title 1"/>
          <p:cNvSpPr>
            <a:spLocks noGrp="1"/>
          </p:cNvSpPr>
          <p:nvPr>
            <p:ph type="title"/>
          </p:nvPr>
        </p:nvSpPr>
        <p:spPr/>
        <p:txBody>
          <a:bodyPr/>
          <a:lstStyle/>
          <a:p>
            <a:r>
              <a:rPr lang="en-US" dirty="0" smtClean="0"/>
              <a:t>Calorimeter Equipment</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38</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914400" y="1447800"/>
            <a:ext cx="7620000" cy="3352800"/>
          </a:xfrm>
          <a:prstGeom prst="rect">
            <a:avLst/>
          </a:prstGeom>
          <a:noFill/>
          <a:ln>
            <a:noFill/>
          </a:ln>
        </p:spPr>
      </p:pic>
    </p:spTree>
    <p:extLst>
      <p:ext uri="{BB962C8B-B14F-4D97-AF65-F5344CB8AC3E}">
        <p14:creationId xmlns:p14="http://schemas.microsoft.com/office/powerpoint/2010/main" val="762666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Destructive Analysis</a:t>
            </a:r>
            <a:endParaRPr lang="en-US" dirty="0"/>
          </a:p>
        </p:txBody>
      </p:sp>
      <p:sp>
        <p:nvSpPr>
          <p:cNvPr id="3" name="Content Placeholder 2"/>
          <p:cNvSpPr>
            <a:spLocks noGrp="1"/>
          </p:cNvSpPr>
          <p:nvPr>
            <p:ph idx="1"/>
          </p:nvPr>
        </p:nvSpPr>
        <p:spPr/>
        <p:txBody>
          <a:bodyPr/>
          <a:lstStyle/>
          <a:p>
            <a:r>
              <a:rPr lang="en-US" dirty="0" smtClean="0"/>
              <a:t>What is destructive analysis (DA)?</a:t>
            </a:r>
          </a:p>
          <a:p>
            <a:endParaRPr lang="en-US" dirty="0"/>
          </a:p>
          <a:p>
            <a:r>
              <a:rPr lang="en-US" dirty="0" smtClean="0"/>
              <a:t>With DA, do we lose the important sample attributes in the remaining materials?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a:t>
            </a:fld>
            <a:endParaRPr lang="en-US" dirty="0"/>
          </a:p>
        </p:txBody>
      </p:sp>
    </p:spTree>
    <p:extLst>
      <p:ext uri="{BB962C8B-B14F-4D97-AF65-F5344CB8AC3E}">
        <p14:creationId xmlns:p14="http://schemas.microsoft.com/office/powerpoint/2010/main" val="839613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Plutonium Air-Flow Calorimeter</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39</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1828800" y="1219200"/>
            <a:ext cx="6096001" cy="5559552"/>
          </a:xfrm>
          <a:prstGeom prst="rect">
            <a:avLst/>
          </a:prstGeom>
          <a:noFill/>
          <a:ln>
            <a:noFill/>
          </a:ln>
        </p:spPr>
      </p:pic>
    </p:spTree>
    <p:extLst>
      <p:ext uri="{BB962C8B-B14F-4D97-AF65-F5344CB8AC3E}">
        <p14:creationId xmlns:p14="http://schemas.microsoft.com/office/powerpoint/2010/main" val="1335016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45.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46.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Coincidence &amp; Multiplicity</a:t>
            </a:r>
            <a:endParaRPr lang="en-US" dirty="0"/>
          </a:p>
        </p:txBody>
      </p:sp>
      <p:sp>
        <p:nvSpPr>
          <p:cNvPr id="3" name="Content Placeholder 2"/>
          <p:cNvSpPr>
            <a:spLocks noGrp="1"/>
          </p:cNvSpPr>
          <p:nvPr>
            <p:ph idx="1"/>
          </p:nvPr>
        </p:nvSpPr>
        <p:spPr/>
        <p:txBody>
          <a:bodyPr/>
          <a:lstStyle/>
          <a:p>
            <a:r>
              <a:rPr lang="en-US" dirty="0" smtClean="0"/>
              <a:t>Fission (spontaneous or induced) produces multiple neutrons per event—neutron multiplicity</a:t>
            </a:r>
          </a:p>
          <a:p>
            <a:r>
              <a:rPr lang="en-US" dirty="0" smtClean="0"/>
              <a:t>Performing time-correlated measurements of neutrons from a test object can be used to distinguish fission neutrons from other neutron sources, such as the (</a:t>
            </a:r>
            <a:r>
              <a:rPr lang="en-US" dirty="0" err="1" smtClean="0"/>
              <a:t>alpha,n</a:t>
            </a:r>
            <a:r>
              <a:rPr lang="en-US" dirty="0" smtClean="0"/>
              <a:t>) neutron signature present in oxide fuels</a:t>
            </a:r>
          </a:p>
          <a:p>
            <a:r>
              <a:rPr lang="en-US" dirty="0" smtClean="0"/>
              <a:t>If estimates of the plutonium isotopic distribution are available then “accurate” mass determinations may be made of the plutonium in the sample</a:t>
            </a:r>
          </a:p>
          <a:p>
            <a:r>
              <a:rPr lang="en-US" dirty="0" smtClean="0"/>
              <a:t>Larger masses of fissionable material are subject to multiplication, which can produce “long-duration” chains of fission neutrons following a first neutron from either spontaneous fission or cosmic-ray produced neutrons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42</a:t>
            </a:fld>
            <a:endParaRPr lang="en-US" dirty="0"/>
          </a:p>
        </p:txBody>
      </p:sp>
    </p:spTree>
    <p:extLst>
      <p:ext uri="{BB962C8B-B14F-4D97-AF65-F5344CB8AC3E}">
        <p14:creationId xmlns:p14="http://schemas.microsoft.com/office/powerpoint/2010/main" val="1081405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48.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49.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50.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51.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52.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instruments for Safeguards</a:t>
            </a:r>
            <a:endParaRPr lang="en-US" dirty="0"/>
          </a:p>
        </p:txBody>
      </p:sp>
      <p:sp>
        <p:nvSpPr>
          <p:cNvPr id="3" name="Content Placeholder 2"/>
          <p:cNvSpPr>
            <a:spLocks noGrp="1"/>
          </p:cNvSpPr>
          <p:nvPr>
            <p:ph idx="1"/>
          </p:nvPr>
        </p:nvSpPr>
        <p:spPr/>
        <p:txBody>
          <a:bodyPr/>
          <a:lstStyle/>
          <a:p>
            <a:r>
              <a:rPr lang="en-US" dirty="0" smtClean="0"/>
              <a:t>Beyond the examples shown (in this presentation) there are many other NDA tools used in support of the Safeguards mission.</a:t>
            </a:r>
          </a:p>
          <a:p>
            <a:endParaRPr lang="en-US" dirty="0"/>
          </a:p>
          <a:p>
            <a:r>
              <a:rPr lang="en-US" dirty="0" smtClean="0"/>
              <a:t>Advances in nanotechnology, robotic systems, image analysis, remote sensing, sensor networks, human behavior studies, etc. may all be found useful towards improving the technological support to nonproliferation efforts in the future.</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48</a:t>
            </a:fld>
            <a:endParaRPr lang="en-US" dirty="0"/>
          </a:p>
        </p:txBody>
      </p:sp>
    </p:spTree>
    <p:extLst>
      <p:ext uri="{BB962C8B-B14F-4D97-AF65-F5344CB8AC3E}">
        <p14:creationId xmlns:p14="http://schemas.microsoft.com/office/powerpoint/2010/main" val="131141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DA Techniques</a:t>
            </a:r>
            <a:endParaRPr lang="en-US" dirty="0"/>
          </a:p>
        </p:txBody>
      </p:sp>
      <p:sp>
        <p:nvSpPr>
          <p:cNvPr id="3" name="Content Placeholder 2"/>
          <p:cNvSpPr>
            <a:spLocks noGrp="1"/>
          </p:cNvSpPr>
          <p:nvPr>
            <p:ph idx="1"/>
          </p:nvPr>
        </p:nvSpPr>
        <p:spPr/>
        <p:txBody>
          <a:bodyPr/>
          <a:lstStyle/>
          <a:p>
            <a:r>
              <a:rPr lang="en-US" dirty="0" smtClean="0"/>
              <a:t>Elemental Assay Methods</a:t>
            </a:r>
          </a:p>
          <a:p>
            <a:pPr lvl="1"/>
            <a:r>
              <a:rPr lang="en-US" dirty="0" smtClean="0"/>
              <a:t>Titration</a:t>
            </a:r>
          </a:p>
          <a:p>
            <a:r>
              <a:rPr lang="en-US" dirty="0" smtClean="0"/>
              <a:t>Elemental Composition Assay Methods</a:t>
            </a:r>
          </a:p>
          <a:p>
            <a:pPr lvl="1"/>
            <a:r>
              <a:rPr lang="en-US" dirty="0" smtClean="0"/>
              <a:t>Atomic emission spectroscopy, mass spectrometry</a:t>
            </a:r>
          </a:p>
          <a:p>
            <a:r>
              <a:rPr lang="en-US" dirty="0" smtClean="0"/>
              <a:t>Isotopic Analysis Assay Methods</a:t>
            </a:r>
          </a:p>
          <a:p>
            <a:pPr lvl="1"/>
            <a:r>
              <a:rPr lang="en-US" dirty="0" smtClean="0"/>
              <a:t>Mass spectrometry, Alpha spectrometry, radiochemical gamma-ray spectroscopy, Radiochemical alpha/beta-particle spectrometry (with liquid scintillation counting)</a:t>
            </a:r>
          </a:p>
          <a:p>
            <a:r>
              <a:rPr lang="en-US" dirty="0" smtClean="0"/>
              <a:t>Traditional Safeguards</a:t>
            </a:r>
          </a:p>
          <a:p>
            <a:pPr lvl="1"/>
            <a:r>
              <a:rPr lang="en-US" dirty="0" smtClean="0"/>
              <a:t>SNM accountability, </a:t>
            </a:r>
          </a:p>
          <a:p>
            <a:pPr lvl="1"/>
            <a:r>
              <a:rPr lang="en-US" dirty="0" smtClean="0"/>
              <a:t>Assay, isotopic, and impurity measurements are critical for accurate counting</a:t>
            </a:r>
          </a:p>
          <a:p>
            <a:r>
              <a:rPr lang="en-US" dirty="0" smtClean="0"/>
              <a:t>Environmental Safeguards</a:t>
            </a:r>
          </a:p>
          <a:p>
            <a:pPr lvl="1"/>
            <a:r>
              <a:rPr lang="en-US" dirty="0" smtClean="0"/>
              <a:t>Swipe sampling in safeguarded facilities (isotopic and assay measurements)</a:t>
            </a:r>
          </a:p>
          <a:p>
            <a:pPr lvl="1"/>
            <a:r>
              <a:rPr lang="en-US" dirty="0" smtClean="0"/>
              <a:t>Verification of declared operations, detection of undeclared operations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a:t>
            </a:fld>
            <a:endParaRPr lang="en-US" dirty="0"/>
          </a:p>
        </p:txBody>
      </p:sp>
    </p:spTree>
    <p:extLst>
      <p:ext uri="{BB962C8B-B14F-4D97-AF65-F5344CB8AC3E}">
        <p14:creationId xmlns:p14="http://schemas.microsoft.com/office/powerpoint/2010/main" val="1172301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DA and NDA techniques provide a comprehensive, overlapping, and robust set of analytical tools to support Domestic and International Safeguards</a:t>
            </a:r>
          </a:p>
          <a:p>
            <a:r>
              <a:rPr lang="en-US" dirty="0" smtClean="0"/>
              <a:t>Precision and Sensitivity</a:t>
            </a:r>
          </a:p>
          <a:p>
            <a:r>
              <a:rPr lang="en-US" dirty="0" smtClean="0"/>
              <a:t>DA environmental analysis capabilities are a strong deterrence against violating safeguard agreements</a:t>
            </a:r>
          </a:p>
          <a:p>
            <a:r>
              <a:rPr lang="en-US" dirty="0" smtClean="0"/>
              <a:t>NDA measurements have been developed to characterize and monitor many different components of the nuclear fuel cycle</a:t>
            </a:r>
          </a:p>
          <a:p>
            <a:r>
              <a:rPr lang="en-US" dirty="0" smtClean="0"/>
              <a:t>The primary challenges with current implementation of DA and NDA safeguards are information overload and increases in material throughputs at facilities without commensurate reductions in inventory uncertainties.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49</a:t>
            </a:fld>
            <a:endParaRPr lang="en-US" dirty="0"/>
          </a:p>
        </p:txBody>
      </p:sp>
    </p:spTree>
    <p:extLst>
      <p:ext uri="{BB962C8B-B14F-4D97-AF65-F5344CB8AC3E}">
        <p14:creationId xmlns:p14="http://schemas.microsoft.com/office/powerpoint/2010/main" val="217277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 GTRI_SAFEGUARDS_LECTURE_2__Page_55.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2__Page_57.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2__Page_58.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2__Page_59.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99 GTRI_SAFEGUARDS_LECTURE_2__Page_60.jpg"/>
          <p:cNvPicPr>
            <a:picLocks noGrp="1" noChangeAspect="1"/>
          </p:cNvPicPr>
          <p:nvPr isPhoto="1"/>
        </p:nvPicPr>
        <p:blipFill>
          <a:blip r:embed="rId3" cstate="print">
            <a:lum/>
          </a:blip>
          <a:stretch>
            <a:fillRect/>
          </a:stretch>
        </p:blipFill>
        <p:spPr>
          <a:xfrm>
            <a:off x="133350" y="0"/>
            <a:ext cx="887571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DA Techniques</a:t>
            </a:r>
            <a:endParaRPr lang="en-US" dirty="0"/>
          </a:p>
        </p:txBody>
      </p:sp>
      <p:sp>
        <p:nvSpPr>
          <p:cNvPr id="3" name="Content Placeholder 2"/>
          <p:cNvSpPr>
            <a:spLocks noGrp="1"/>
          </p:cNvSpPr>
          <p:nvPr>
            <p:ph idx="1"/>
          </p:nvPr>
        </p:nvSpPr>
        <p:spPr/>
        <p:txBody>
          <a:bodyPr/>
          <a:lstStyle/>
          <a:p>
            <a:r>
              <a:rPr lang="en-US" dirty="0" smtClean="0"/>
              <a:t>Precision</a:t>
            </a:r>
          </a:p>
          <a:p>
            <a:pPr lvl="1"/>
            <a:r>
              <a:rPr lang="en-US" dirty="0" smtClean="0"/>
              <a:t>Why is DA more precise than non-destructive assay (NDA) methods?</a:t>
            </a:r>
          </a:p>
          <a:p>
            <a:endParaRPr lang="en-US" dirty="0" smtClean="0"/>
          </a:p>
          <a:p>
            <a:r>
              <a:rPr lang="en-US" dirty="0" smtClean="0"/>
              <a:t>Assay Detection limits</a:t>
            </a:r>
          </a:p>
          <a:p>
            <a:pPr lvl="1"/>
            <a:r>
              <a:rPr lang="en-US" dirty="0" smtClean="0"/>
              <a:t>Why are assay detection limits of DA measurements usually lower than with NDA measurements?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a:t>
            </a:fld>
            <a:endParaRPr lang="en-US" dirty="0"/>
          </a:p>
        </p:txBody>
      </p:sp>
      <p:pic>
        <p:nvPicPr>
          <p:cNvPr id="5" name="Picture 4" descr="99 GTRI_SAFEGUARDS_LECTURE_2__Page_09.jpg"/>
          <p:cNvPicPr>
            <a:picLocks noGrp="1" noChangeAspect="1"/>
          </p:cNvPicPr>
          <p:nvPr isPhoto="1"/>
        </p:nvPicPr>
        <p:blipFill rotWithShape="1">
          <a:blip r:embed="rId3" cstate="print">
            <a:lum/>
          </a:blip>
          <a:srcRect l="44859" t="42222" r="4489" b="10000"/>
          <a:stretch/>
        </p:blipFill>
        <p:spPr>
          <a:xfrm>
            <a:off x="3962400" y="3581400"/>
            <a:ext cx="4495800" cy="3276600"/>
          </a:xfrm>
          <a:prstGeom prst="rect">
            <a:avLst/>
          </a:prstGeom>
          <a:noFill/>
          <a:ln>
            <a:noFill/>
          </a:ln>
        </p:spPr>
      </p:pic>
    </p:spTree>
    <p:extLst>
      <p:ext uri="{BB962C8B-B14F-4D97-AF65-F5344CB8AC3E}">
        <p14:creationId xmlns:p14="http://schemas.microsoft.com/office/powerpoint/2010/main" val="1235347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DA Techniques</a:t>
            </a:r>
            <a:endParaRPr lang="en-US" dirty="0"/>
          </a:p>
        </p:txBody>
      </p:sp>
      <p:sp>
        <p:nvSpPr>
          <p:cNvPr id="3" name="Content Placeholder 2"/>
          <p:cNvSpPr>
            <a:spLocks noGrp="1"/>
          </p:cNvSpPr>
          <p:nvPr>
            <p:ph idx="1"/>
          </p:nvPr>
        </p:nvSpPr>
        <p:spPr/>
        <p:txBody>
          <a:bodyPr/>
          <a:lstStyle/>
          <a:p>
            <a:r>
              <a:rPr lang="en-US" dirty="0" smtClean="0"/>
              <a:t>Why are DA measurements </a:t>
            </a:r>
            <a:r>
              <a:rPr lang="en-US" i="1" dirty="0" smtClean="0"/>
              <a:t>typically</a:t>
            </a:r>
            <a:r>
              <a:rPr lang="en-US" dirty="0" smtClean="0"/>
              <a:t> more labor intensive than NDA measurements?</a:t>
            </a:r>
          </a:p>
          <a:p>
            <a:endParaRPr lang="en-US" dirty="0" smtClean="0"/>
          </a:p>
          <a:p>
            <a:r>
              <a:rPr lang="en-US" dirty="0" smtClean="0"/>
              <a:t>How does preparation of DA samples introduce opportunities for error?</a:t>
            </a:r>
          </a:p>
          <a:p>
            <a:endParaRPr lang="en-US" dirty="0" smtClean="0"/>
          </a:p>
          <a:p>
            <a:r>
              <a:rPr lang="en-US" dirty="0" smtClean="0"/>
              <a:t>Why are DA analysis methods more expensive than many NDA techniques?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6</a:t>
            </a:fld>
            <a:endParaRPr lang="en-US" dirty="0"/>
          </a:p>
        </p:txBody>
      </p:sp>
    </p:spTree>
    <p:extLst>
      <p:ext uri="{BB962C8B-B14F-4D97-AF65-F5344CB8AC3E}">
        <p14:creationId xmlns:p14="http://schemas.microsoft.com/office/powerpoint/2010/main" val="55845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Destructive Analysis Applications</a:t>
            </a:r>
            <a:endParaRPr lang="en-US" dirty="0"/>
          </a:p>
        </p:txBody>
      </p:sp>
      <p:sp>
        <p:nvSpPr>
          <p:cNvPr id="3" name="Content Placeholder 2"/>
          <p:cNvSpPr>
            <a:spLocks noGrp="1"/>
          </p:cNvSpPr>
          <p:nvPr>
            <p:ph idx="1"/>
          </p:nvPr>
        </p:nvSpPr>
        <p:spPr/>
        <p:txBody>
          <a:bodyPr/>
          <a:lstStyle/>
          <a:p>
            <a:r>
              <a:rPr lang="en-US" dirty="0" smtClean="0"/>
              <a:t>Two different scenarios:</a:t>
            </a:r>
          </a:p>
          <a:p>
            <a:pPr lvl="1"/>
            <a:r>
              <a:rPr lang="en-US" dirty="0" smtClean="0"/>
              <a:t>Facility safeguards—large samples (grams to milligrams)</a:t>
            </a:r>
          </a:p>
          <a:p>
            <a:pPr lvl="1"/>
            <a:r>
              <a:rPr lang="en-US" dirty="0" smtClean="0"/>
              <a:t>Environmental sampling—small samples (milligrams to </a:t>
            </a:r>
            <a:r>
              <a:rPr lang="en-US" dirty="0" err="1" smtClean="0"/>
              <a:t>nanograms</a:t>
            </a:r>
            <a:r>
              <a:rPr lang="en-US" dirty="0" smtClean="0"/>
              <a:t>)</a:t>
            </a:r>
          </a:p>
          <a:p>
            <a:r>
              <a:rPr lang="en-US" dirty="0" smtClean="0"/>
              <a:t>Determinations:</a:t>
            </a:r>
          </a:p>
          <a:p>
            <a:pPr lvl="1"/>
            <a:r>
              <a:rPr lang="en-US" dirty="0" smtClean="0"/>
              <a:t>Uranium and plutonium accountability</a:t>
            </a:r>
          </a:p>
          <a:p>
            <a:pPr lvl="1"/>
            <a:r>
              <a:rPr lang="en-US" dirty="0" smtClean="0"/>
              <a:t>Mass</a:t>
            </a:r>
          </a:p>
          <a:p>
            <a:pPr lvl="1"/>
            <a:r>
              <a:rPr lang="en-US" dirty="0" smtClean="0"/>
              <a:t>Enrichment</a:t>
            </a:r>
          </a:p>
          <a:p>
            <a:pPr lvl="1"/>
            <a:r>
              <a:rPr lang="en-US" dirty="0" smtClean="0"/>
              <a:t>Isotopic composition (e.g. TIMS)</a:t>
            </a:r>
          </a:p>
          <a:p>
            <a:pPr lvl="1"/>
            <a:r>
              <a:rPr lang="en-US" dirty="0" smtClean="0"/>
              <a:t>Impurity analysis</a:t>
            </a:r>
          </a:p>
          <a:p>
            <a:pPr lvl="1"/>
            <a:r>
              <a:rPr lang="en-US" dirty="0" smtClean="0"/>
              <a:t>Age dating (radiochemistry)</a:t>
            </a:r>
          </a:p>
          <a:p>
            <a:pPr lvl="1"/>
            <a:r>
              <a:rPr lang="en-US" dirty="0" smtClean="0"/>
              <a:t>Process history</a:t>
            </a:r>
          </a:p>
          <a:p>
            <a:pPr lvl="1"/>
            <a:r>
              <a:rPr lang="en-US" dirty="0"/>
              <a:t>e</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7</a:t>
            </a:fld>
            <a:endParaRPr lang="en-US" dirty="0"/>
          </a:p>
        </p:txBody>
      </p:sp>
      <p:pic>
        <p:nvPicPr>
          <p:cNvPr id="5" name="Picture 4"/>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5718047" y="2373654"/>
            <a:ext cx="3010529" cy="4357346"/>
          </a:xfrm>
          <a:prstGeom prst="rect">
            <a:avLst/>
          </a:prstGeom>
          <a:noFill/>
          <a:ln>
            <a:noFill/>
          </a:ln>
        </p:spPr>
      </p:pic>
    </p:spTree>
    <p:extLst>
      <p:ext uri="{BB962C8B-B14F-4D97-AF65-F5344CB8AC3E}">
        <p14:creationId xmlns:p14="http://schemas.microsoft.com/office/powerpoint/2010/main" val="213698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 for IAEA Environmental Samples</a:t>
            </a:r>
            <a:endParaRPr lang="en-US" dirty="0"/>
          </a:p>
        </p:txBody>
      </p:sp>
      <p:sp>
        <p:nvSpPr>
          <p:cNvPr id="3" name="Content Placeholder 2"/>
          <p:cNvSpPr>
            <a:spLocks noGrp="1"/>
          </p:cNvSpPr>
          <p:nvPr>
            <p:ph idx="1"/>
          </p:nvPr>
        </p:nvSpPr>
        <p:spPr/>
        <p:txBody>
          <a:bodyPr/>
          <a:lstStyle/>
          <a:p>
            <a:r>
              <a:rPr lang="en-US" dirty="0" smtClean="0"/>
              <a:t>Environmental safeguards sampling and analysis is a powerful method for verifying declared operations at safeguarded facilities</a:t>
            </a:r>
          </a:p>
          <a:p>
            <a:r>
              <a:rPr lang="en-US" dirty="0" smtClean="0"/>
              <a:t>Analyses are completed at the IAEA Network of World Analytical Laboratories</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8</a:t>
            </a:fld>
            <a:endParaRPr lang="en-US" dirty="0"/>
          </a:p>
        </p:txBody>
      </p:sp>
      <p:pic>
        <p:nvPicPr>
          <p:cNvPr id="5" name="Picture 4" descr="99 GTRI_SAFEGUARDS_LECTURE_2__Page_12.jpg"/>
          <p:cNvPicPr>
            <a:picLocks noGrp="1" noChangeAspect="1"/>
          </p:cNvPicPr>
          <p:nvPr isPhoto="1"/>
        </p:nvPicPr>
        <p:blipFill rotWithShape="1">
          <a:blip r:embed="rId3" cstate="print">
            <a:lum/>
          </a:blip>
          <a:srcRect l="37131" t="36666" r="5348" b="20000"/>
          <a:stretch/>
        </p:blipFill>
        <p:spPr>
          <a:xfrm>
            <a:off x="1220712" y="2784690"/>
            <a:ext cx="6779559" cy="3946310"/>
          </a:xfrm>
          <a:prstGeom prst="rect">
            <a:avLst/>
          </a:prstGeom>
          <a:noFill/>
          <a:ln>
            <a:noFill/>
          </a:ln>
        </p:spPr>
      </p:pic>
    </p:spTree>
    <p:extLst>
      <p:ext uri="{BB962C8B-B14F-4D97-AF65-F5344CB8AC3E}">
        <p14:creationId xmlns:p14="http://schemas.microsoft.com/office/powerpoint/2010/main" val="1749576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2511</Words>
  <Application>Microsoft Office PowerPoint</Application>
  <PresentationFormat>On-screen Show (4:3)</PresentationFormat>
  <Paragraphs>348</Paragraphs>
  <Slides>55</Slides>
  <Notes>55</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Courier New</vt:lpstr>
      <vt:lpstr>Office Theme</vt:lpstr>
      <vt:lpstr>PowerPoint Presentation</vt:lpstr>
      <vt:lpstr>IAEA Regular Budget for 2014</vt:lpstr>
      <vt:lpstr>The IAEA’s Challenge</vt:lpstr>
      <vt:lpstr>Destructive Analysis</vt:lpstr>
      <vt:lpstr>Examples of DA Techniques</vt:lpstr>
      <vt:lpstr>Strengths of DA Techniques</vt:lpstr>
      <vt:lpstr>Weaknesses of DA Techniques</vt:lpstr>
      <vt:lpstr>Typical Destructive Analysis Applications</vt:lpstr>
      <vt:lpstr>DA for IAEA Environmental Samples</vt:lpstr>
      <vt:lpstr>NDA: A Broad Definition</vt:lpstr>
      <vt:lpstr>Visual Inspections</vt:lpstr>
      <vt:lpstr>Simple Counting</vt:lpstr>
      <vt:lpstr>Design Information Verification</vt:lpstr>
      <vt:lpstr>DIV Example</vt:lpstr>
      <vt:lpstr>Surveillance Cameras</vt:lpstr>
      <vt:lpstr>Satellite Imagery</vt:lpstr>
      <vt:lpstr>Physical Parameters: ”Simple Mass Measurements”</vt:lpstr>
      <vt:lpstr>Monitoring Materials in Storage</vt:lpstr>
      <vt:lpstr>Process Monitoring: Mass, Temperature, Pressure, Density, Flow</vt:lpstr>
      <vt:lpstr>Optical Techniques: UV/Vis Spectroscopy (for Process Monitoring)</vt:lpstr>
      <vt:lpstr>Laser Surface Profiling</vt:lpstr>
      <vt:lpstr>Laser Surface Profiling Example</vt:lpstr>
      <vt:lpstr>NDA Techniques</vt:lpstr>
      <vt:lpstr>Passive Gamma Ray Signatures</vt:lpstr>
      <vt:lpstr>Passive Neutron Signatures</vt:lpstr>
      <vt:lpstr>3DLR + a Gamma Ray Imager</vt:lpstr>
      <vt:lpstr>Digital Cherenkov Viewing Device</vt:lpstr>
      <vt:lpstr>DCVD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Calorimetry</vt:lpstr>
      <vt:lpstr>Specific Power of Key Isotopes</vt:lpstr>
      <vt:lpstr>Calorimeter Equipment</vt:lpstr>
      <vt:lpstr>Plutonium Air-Flow Calorimeter</vt:lpstr>
      <vt:lpstr>PowerPoint Presentation</vt:lpstr>
      <vt:lpstr>PowerPoint Presentation</vt:lpstr>
      <vt:lpstr>Neutron Coincidence &amp; Multiplicity</vt:lpstr>
      <vt:lpstr>PowerPoint Presentation</vt:lpstr>
      <vt:lpstr>PowerPoint Presentation</vt:lpstr>
      <vt:lpstr>PowerPoint Presentation</vt:lpstr>
      <vt:lpstr>PowerPoint Presentation</vt:lpstr>
      <vt:lpstr>PowerPoint Presentation</vt:lpstr>
      <vt:lpstr>Other instruments for Safeguards</vt:lpstr>
      <vt:lpstr>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2017-01-11T21:54:47Z</dcterms:modified>
</cp:coreProperties>
</file>